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686" r:id="rId4"/>
  </p:sldMasterIdLst>
  <p:notesMasterIdLst>
    <p:notesMasterId r:id="rId7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100" d="100"/>
        <a:sy n="100" d="100"/>
      </p:scale>
      <p:origin x="0" y="1615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A01AA6-F9C3-4641-AA5D-F7FE7761A78E}" type="datetimeFigureOut">
              <a:rPr lang="en-US" smtClean="0"/>
              <a:t>9/26/2011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559326-3B91-42D3-A907-69ECDC6AB7F2}" type="slidenum">
              <a:rPr lang="en-US" smtClean="0"/>
              <a:t>‹#›</a:t>
            </a:fld>
            <a:endParaRPr lang="en-US"/>
          </a:p>
        </p:txBody>
      </p:sp>
    </p:spTree>
    <p:extLst>
      <p:ext uri="{BB962C8B-B14F-4D97-AF65-F5344CB8AC3E}">
        <p14:creationId xmlns:p14="http://schemas.microsoft.com/office/powerpoint/2010/main" val="1968260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B2B938E-7C39-458E-9C1C-E64B106510E1}" type="slidenum">
              <a:rPr lang="en-US">
                <a:solidFill>
                  <a:prstClr val="black"/>
                </a:solidFill>
                <a:ea typeface="MS PGothic" pitchFamily="34" charset="-128"/>
              </a:rPr>
              <a:pPr eaLnBrk="1" hangingPunct="1"/>
              <a:t>2</a:t>
            </a:fld>
            <a:endParaRPr lang="en-US">
              <a:solidFill>
                <a:prstClr val="black"/>
              </a:solidFill>
              <a:ea typeface="MS PGothic" pitchFamily="34" charset="-128"/>
            </a:endParaRPr>
          </a:p>
        </p:txBody>
      </p:sp>
      <p:sp>
        <p:nvSpPr>
          <p:cNvPr id="360451" name="Rectangle 2"/>
          <p:cNvSpPr>
            <a:spLocks noRot="1" noChangeArrowheads="1" noTextEdit="1"/>
          </p:cNvSpPr>
          <p:nvPr>
            <p:ph type="sldImg"/>
          </p:nvPr>
        </p:nvSpPr>
        <p:spPr>
          <a:ln/>
        </p:spPr>
      </p:sp>
      <p:sp>
        <p:nvSpPr>
          <p:cNvPr id="36045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9E1B87A-DDE2-4FAD-932B-23FC2DD4606E}" type="slidenum">
              <a:rPr lang="en-US">
                <a:solidFill>
                  <a:prstClr val="black"/>
                </a:solidFill>
                <a:ea typeface="MS PGothic" pitchFamily="34" charset="-128"/>
              </a:rPr>
              <a:pPr eaLnBrk="1" hangingPunct="1"/>
              <a:t>15</a:t>
            </a:fld>
            <a:endParaRPr lang="en-US">
              <a:solidFill>
                <a:prstClr val="black"/>
              </a:solidFill>
              <a:ea typeface="MS PGothic" pitchFamily="34" charset="-128"/>
            </a:endParaRPr>
          </a:p>
        </p:txBody>
      </p:sp>
      <p:sp>
        <p:nvSpPr>
          <p:cNvPr id="369667" name="Rectangle 2"/>
          <p:cNvSpPr>
            <a:spLocks noGrp="1" noRot="1" noChangeAspect="1" noChangeArrowheads="1" noTextEdit="1"/>
          </p:cNvSpPr>
          <p:nvPr>
            <p:ph type="sldImg"/>
          </p:nvPr>
        </p:nvSpPr>
        <p:spPr>
          <a:ln/>
        </p:spPr>
      </p:sp>
      <p:sp>
        <p:nvSpPr>
          <p:cNvPr id="3696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Slide Image Placeholder 1"/>
          <p:cNvSpPr>
            <a:spLocks noGrp="1" noRot="1" noChangeAspect="1" noTextEdit="1"/>
          </p:cNvSpPr>
          <p:nvPr>
            <p:ph type="sldImg"/>
          </p:nvPr>
        </p:nvSpPr>
        <p:spPr>
          <a:ln/>
        </p:spPr>
      </p:sp>
      <p:sp>
        <p:nvSpPr>
          <p:cNvPr id="370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Give participants the opportunity to brainstorm information about text features and then construct the information on the software.</a:t>
            </a:r>
          </a:p>
        </p:txBody>
      </p:sp>
      <p:sp>
        <p:nvSpPr>
          <p:cNvPr id="370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66150A3-E4A3-4F12-A2AB-D0B4146E16A5}" type="slidenum">
              <a:rPr lang="en-US">
                <a:solidFill>
                  <a:prstClr val="black"/>
                </a:solidFill>
                <a:ea typeface="MS PGothic" pitchFamily="34" charset="-128"/>
              </a:rPr>
              <a:pPr eaLnBrk="1" hangingPunct="1"/>
              <a:t>16</a:t>
            </a:fld>
            <a:endParaRPr lang="en-US">
              <a:solidFill>
                <a:prstClr val="black"/>
              </a:solidFill>
              <a:ea typeface="MS PGothic"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B828301-DD36-47A5-B3CB-A387FA692E88}" type="slidenum">
              <a:rPr lang="en-US">
                <a:solidFill>
                  <a:prstClr val="black"/>
                </a:solidFill>
                <a:ea typeface="MS PGothic" pitchFamily="34" charset="-128"/>
              </a:rPr>
              <a:pPr eaLnBrk="1" hangingPunct="1"/>
              <a:t>17</a:t>
            </a:fld>
            <a:endParaRPr lang="en-US">
              <a:solidFill>
                <a:prstClr val="black"/>
              </a:solidFill>
              <a:ea typeface="MS PGothic" pitchFamily="34" charset="-128"/>
            </a:endParaRPr>
          </a:p>
        </p:txBody>
      </p:sp>
      <p:sp>
        <p:nvSpPr>
          <p:cNvPr id="371715" name="Rectangle 2"/>
          <p:cNvSpPr>
            <a:spLocks noRot="1" noChangeArrowheads="1" noTextEdit="1"/>
          </p:cNvSpPr>
          <p:nvPr>
            <p:ph type="sldImg"/>
          </p:nvPr>
        </p:nvSpPr>
        <p:spPr>
          <a:ln/>
        </p:spPr>
      </p:sp>
      <p:sp>
        <p:nvSpPr>
          <p:cNvPr id="371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May use a circle map to brainstorm the text features, then put the purpose in the Frame of reference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347D02C-C755-4308-A3F4-9D5E784E1D14}" type="slidenum">
              <a:rPr lang="en-US">
                <a:solidFill>
                  <a:prstClr val="black"/>
                </a:solidFill>
                <a:ea typeface="MS PGothic" pitchFamily="34" charset="-128"/>
              </a:rPr>
              <a:pPr eaLnBrk="1" hangingPunct="1"/>
              <a:t>18</a:t>
            </a:fld>
            <a:endParaRPr lang="en-US">
              <a:solidFill>
                <a:prstClr val="black"/>
              </a:solidFill>
              <a:ea typeface="MS PGothic" pitchFamily="34" charset="-128"/>
            </a:endParaRPr>
          </a:p>
        </p:txBody>
      </p:sp>
      <p:sp>
        <p:nvSpPr>
          <p:cNvPr id="372739" name="Rectangle 2"/>
          <p:cNvSpPr>
            <a:spLocks noGrp="1" noRot="1" noChangeAspect="1" noChangeArrowheads="1" noTextEdit="1"/>
          </p:cNvSpPr>
          <p:nvPr>
            <p:ph type="sldImg"/>
          </p:nvPr>
        </p:nvSpPr>
        <p:spPr>
          <a:ln/>
        </p:spPr>
      </p:sp>
      <p:sp>
        <p:nvSpPr>
          <p:cNvPr id="372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2BA3546-DEE7-4E84-BE08-F6CF2402F7BE}" type="slidenum">
              <a:rPr lang="en-US">
                <a:solidFill>
                  <a:prstClr val="black"/>
                </a:solidFill>
                <a:ea typeface="MS PGothic" pitchFamily="34" charset="-128"/>
              </a:rPr>
              <a:pPr eaLnBrk="1" hangingPunct="1"/>
              <a:t>19</a:t>
            </a:fld>
            <a:endParaRPr lang="en-US">
              <a:solidFill>
                <a:prstClr val="black"/>
              </a:solidFill>
              <a:ea typeface="MS PGothic" pitchFamily="34" charset="-128"/>
            </a:endParaRPr>
          </a:p>
        </p:txBody>
      </p:sp>
      <p:sp>
        <p:nvSpPr>
          <p:cNvPr id="373763" name="Rectangle 2"/>
          <p:cNvSpPr>
            <a:spLocks noGrp="1" noRot="1" noChangeAspect="1" noChangeArrowheads="1" noTextEdit="1"/>
          </p:cNvSpPr>
          <p:nvPr>
            <p:ph type="sldImg"/>
          </p:nvPr>
        </p:nvSpPr>
        <p:spPr>
          <a:ln/>
        </p:spPr>
      </p:sp>
      <p:sp>
        <p:nvSpPr>
          <p:cNvPr id="373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5DC1A6E-30DD-4BE0-8A62-7C438A503625}" type="slidenum">
              <a:rPr lang="en-US">
                <a:solidFill>
                  <a:prstClr val="black"/>
                </a:solidFill>
                <a:ea typeface="MS PGothic" pitchFamily="34" charset="-128"/>
              </a:rPr>
              <a:pPr eaLnBrk="1" hangingPunct="1"/>
              <a:t>20</a:t>
            </a:fld>
            <a:endParaRPr lang="en-US">
              <a:solidFill>
                <a:prstClr val="black"/>
              </a:solidFill>
              <a:ea typeface="MS PGothic" pitchFamily="34" charset="-128"/>
            </a:endParaRPr>
          </a:p>
        </p:txBody>
      </p:sp>
      <p:sp>
        <p:nvSpPr>
          <p:cNvPr id="374787" name="Rectangle 2"/>
          <p:cNvSpPr>
            <a:spLocks noGrp="1" noRot="1" noChangeAspect="1" noChangeArrowheads="1" noTextEdit="1"/>
          </p:cNvSpPr>
          <p:nvPr>
            <p:ph type="sldImg"/>
          </p:nvPr>
        </p:nvSpPr>
        <p:spPr>
          <a:ln/>
        </p:spPr>
      </p:sp>
      <p:sp>
        <p:nvSpPr>
          <p:cNvPr id="374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7194CFA-6351-4113-9C98-F0834B26C201}" type="slidenum">
              <a:rPr lang="en-US">
                <a:solidFill>
                  <a:prstClr val="black"/>
                </a:solidFill>
                <a:ea typeface="MS PGothic" pitchFamily="34" charset="-128"/>
              </a:rPr>
              <a:pPr eaLnBrk="1" hangingPunct="1"/>
              <a:t>21</a:t>
            </a:fld>
            <a:endParaRPr lang="en-US">
              <a:solidFill>
                <a:prstClr val="black"/>
              </a:solidFill>
              <a:ea typeface="MS PGothic" pitchFamily="34" charset="-128"/>
            </a:endParaRPr>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CBB63DA-6C66-4EA4-AE38-C22A73B9E2F6}" type="slidenum">
              <a:rPr lang="en-US">
                <a:solidFill>
                  <a:prstClr val="black"/>
                </a:solidFill>
                <a:ea typeface="MS PGothic" pitchFamily="34" charset="-128"/>
              </a:rPr>
              <a:pPr eaLnBrk="1" hangingPunct="1"/>
              <a:t>24</a:t>
            </a:fld>
            <a:endParaRPr lang="en-US">
              <a:solidFill>
                <a:prstClr val="black"/>
              </a:solidFill>
              <a:ea typeface="MS PGothic" pitchFamily="34" charset="-128"/>
            </a:endParaRPr>
          </a:p>
        </p:txBody>
      </p:sp>
      <p:sp>
        <p:nvSpPr>
          <p:cNvPr id="376835" name="Rectangle 2"/>
          <p:cNvSpPr>
            <a:spLocks noRot="1" noChangeArrowheads="1" noTextEdit="1"/>
          </p:cNvSpPr>
          <p:nvPr>
            <p:ph type="sldImg"/>
          </p:nvPr>
        </p:nvSpPr>
        <p:spPr>
          <a:ln/>
        </p:spPr>
      </p:sp>
      <p:sp>
        <p:nvSpPr>
          <p:cNvPr id="3768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FE04E30-29F9-4587-BA32-3DFB7962F10F}" type="slidenum">
              <a:rPr lang="en-US">
                <a:solidFill>
                  <a:prstClr val="black"/>
                </a:solidFill>
                <a:ea typeface="MS PGothic" pitchFamily="34" charset="-128"/>
              </a:rPr>
              <a:pPr eaLnBrk="1" hangingPunct="1"/>
              <a:t>25</a:t>
            </a:fld>
            <a:endParaRPr lang="en-US">
              <a:solidFill>
                <a:prstClr val="black"/>
              </a:solidFill>
              <a:ea typeface="MS PGothic" pitchFamily="34" charset="-128"/>
            </a:endParaRPr>
          </a:p>
        </p:txBody>
      </p:sp>
      <p:sp>
        <p:nvSpPr>
          <p:cNvPr id="377859" name="Rectangle 2"/>
          <p:cNvSpPr>
            <a:spLocks noRot="1" noChangeArrowheads="1" noTextEdit="1"/>
          </p:cNvSpPr>
          <p:nvPr>
            <p:ph type="sldImg"/>
          </p:nvPr>
        </p:nvSpPr>
        <p:spPr>
          <a:ln/>
        </p:spPr>
      </p:sp>
      <p:sp>
        <p:nvSpPr>
          <p:cNvPr id="3778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7013" indent="-227013" eaLnBrk="1" hangingPunct="1">
              <a:spcBef>
                <a:spcPct val="0"/>
              </a:spcBef>
              <a:buFontTx/>
              <a:buAutoNum type="arabicPeriod"/>
            </a:pPr>
            <a:r>
              <a:rPr lang="en-US" smtClean="0">
                <a:latin typeface="Arial" pitchFamily="34" charset="0"/>
              </a:rPr>
              <a:t>How are the maps different</a:t>
            </a:r>
          </a:p>
          <a:p>
            <a:pPr marL="227013" indent="-227013" eaLnBrk="1" hangingPunct="1">
              <a:spcBef>
                <a:spcPct val="0"/>
              </a:spcBef>
              <a:buFontTx/>
              <a:buAutoNum type="arabicPeriod"/>
            </a:pPr>
            <a:r>
              <a:rPr lang="en-US" smtClean="0">
                <a:latin typeface="Arial" pitchFamily="34" charset="0"/>
              </a:rPr>
              <a:t> </a:t>
            </a:r>
          </a:p>
          <a:p>
            <a:pPr marL="227013" indent="-227013" eaLnBrk="1" hangingPunct="1">
              <a:spcBef>
                <a:spcPct val="0"/>
              </a:spcBef>
              <a:buFontTx/>
              <a:buAutoNum type="arabicPeriod"/>
            </a:pPr>
            <a:r>
              <a:rPr lang="en-US" smtClean="0">
                <a:latin typeface="Arial" pitchFamily="34" charset="0"/>
              </a:rPr>
              <a:t>Teach - strategy not an activity.</a:t>
            </a:r>
          </a:p>
          <a:p>
            <a:pPr marL="227013" indent="-227013" eaLnBrk="1" hangingPunct="1">
              <a:spcBef>
                <a:spcPct val="0"/>
              </a:spcBef>
              <a:buFontTx/>
              <a:buAutoNum type="arabicPeriod"/>
            </a:pPr>
            <a:r>
              <a:rPr lang="en-US" smtClean="0">
                <a:latin typeface="Arial" pitchFamily="34" charset="0"/>
              </a:rPr>
              <a:t>Literacy – by the end of the day you will be able to see this and take notes</a:t>
            </a:r>
          </a:p>
          <a:p>
            <a:pPr marL="227013" indent="-227013" eaLnBrk="1" hangingPunct="1">
              <a:spcBef>
                <a:spcPct val="0"/>
              </a:spcBef>
              <a:buFontTx/>
              <a:buAutoNum type="arabicPeriod"/>
            </a:pPr>
            <a:r>
              <a:rPr lang="en-US" smtClean="0">
                <a:latin typeface="Arial" pitchFamily="34" charset="0"/>
              </a:rPr>
              <a:t>I will be talking about this.  You will be the learner</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45F7D72-7DBA-44CD-9215-95CC39FCAFF9}" type="slidenum">
              <a:rPr lang="en-US">
                <a:solidFill>
                  <a:prstClr val="black"/>
                </a:solidFill>
                <a:ea typeface="MS PGothic" pitchFamily="34" charset="-128"/>
              </a:rPr>
              <a:pPr eaLnBrk="1" hangingPunct="1"/>
              <a:t>26</a:t>
            </a:fld>
            <a:endParaRPr lang="en-US">
              <a:solidFill>
                <a:prstClr val="black"/>
              </a:solidFill>
              <a:ea typeface="MS PGothic" pitchFamily="34" charset="-128"/>
            </a:endParaRPr>
          </a:p>
        </p:txBody>
      </p:sp>
      <p:sp>
        <p:nvSpPr>
          <p:cNvPr id="378883" name="Rectangle 2"/>
          <p:cNvSpPr>
            <a:spLocks noRot="1" noChangeArrowheads="1" noTextEdit="1"/>
          </p:cNvSpPr>
          <p:nvPr>
            <p:ph type="sldImg"/>
          </p:nvPr>
        </p:nvSpPr>
        <p:spPr>
          <a:ln/>
        </p:spPr>
      </p:sp>
      <p:sp>
        <p:nvSpPr>
          <p:cNvPr id="378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  If Participants are ready, they might try this as a Bonus Option: Take the text features as a whole from the article  and predict what might be the effects of the event.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09B2AB3-6257-4A4D-98B4-C22DFD76D797}" type="slidenum">
              <a:rPr lang="en-US">
                <a:solidFill>
                  <a:prstClr val="black"/>
                </a:solidFill>
                <a:ea typeface="MS PGothic" pitchFamily="34" charset="-128"/>
              </a:rPr>
              <a:pPr eaLnBrk="1" hangingPunct="1"/>
              <a:t>3</a:t>
            </a:fld>
            <a:endParaRPr lang="en-US">
              <a:solidFill>
                <a:prstClr val="black"/>
              </a:solidFill>
              <a:ea typeface="MS PGothic" pitchFamily="34" charset="-128"/>
            </a:endParaRPr>
          </a:p>
        </p:txBody>
      </p:sp>
      <p:sp>
        <p:nvSpPr>
          <p:cNvPr id="361475" name="Rectangle 2"/>
          <p:cNvSpPr>
            <a:spLocks noRot="1" noChangeArrowheads="1" noTextEdit="1"/>
          </p:cNvSpPr>
          <p:nvPr>
            <p:ph type="sldImg"/>
          </p:nvPr>
        </p:nvSpPr>
        <p:spPr>
          <a:ln/>
        </p:spPr>
      </p:sp>
      <p:sp>
        <p:nvSpPr>
          <p:cNvPr id="361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Slide Image Placeholder 1"/>
          <p:cNvSpPr>
            <a:spLocks noGrp="1" noRot="1" noChangeAspect="1" noTextEdit="1"/>
          </p:cNvSpPr>
          <p:nvPr>
            <p:ph type="sldImg"/>
          </p:nvPr>
        </p:nvSpPr>
        <p:spPr>
          <a:ln/>
        </p:spPr>
      </p:sp>
      <p:sp>
        <p:nvSpPr>
          <p:cNvPr id="3799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
        <p:nvSpPr>
          <p:cNvPr id="3799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C650014-27CB-49AE-ADC7-AD38AD0DF707}" type="slidenum">
              <a:rPr lang="en-US">
                <a:solidFill>
                  <a:prstClr val="black"/>
                </a:solidFill>
                <a:ea typeface="MS PGothic" pitchFamily="34" charset="-128"/>
              </a:rPr>
              <a:pPr eaLnBrk="1" hangingPunct="1"/>
              <a:t>27</a:t>
            </a:fld>
            <a:endParaRPr lang="en-US">
              <a:solidFill>
                <a:prstClr val="black"/>
              </a:solidFill>
              <a:ea typeface="MS PGothic"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63B0076-99AA-4F83-B7BE-7228D64DBC4B}" type="slidenum">
              <a:rPr lang="en-US">
                <a:solidFill>
                  <a:prstClr val="black"/>
                </a:solidFill>
                <a:ea typeface="MS PGothic" pitchFamily="34" charset="-128"/>
              </a:rPr>
              <a:pPr eaLnBrk="1" hangingPunct="1"/>
              <a:t>28</a:t>
            </a:fld>
            <a:endParaRPr lang="en-US">
              <a:solidFill>
                <a:prstClr val="black"/>
              </a:solidFill>
              <a:ea typeface="MS PGothic" pitchFamily="34" charset="-128"/>
            </a:endParaRPr>
          </a:p>
        </p:txBody>
      </p:sp>
      <p:sp>
        <p:nvSpPr>
          <p:cNvPr id="380931" name="Rectangle 2"/>
          <p:cNvSpPr>
            <a:spLocks noRot="1" noChangeArrowheads="1" noTextEdit="1"/>
          </p:cNvSpPr>
          <p:nvPr>
            <p:ph type="sldImg"/>
          </p:nvPr>
        </p:nvSpPr>
        <p:spPr>
          <a:ln/>
        </p:spPr>
      </p:sp>
      <p:sp>
        <p:nvSpPr>
          <p:cNvPr id="38093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rPr>
              <a:t>Use the National Geographic magazines for this activity.</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41531D1-8FC1-4061-AB7D-15C7AFF04556}" type="slidenum">
              <a:rPr lang="en-US">
                <a:solidFill>
                  <a:prstClr val="black"/>
                </a:solidFill>
                <a:ea typeface="MS PGothic" pitchFamily="34" charset="-128"/>
              </a:rPr>
              <a:pPr eaLnBrk="1" hangingPunct="1"/>
              <a:t>29</a:t>
            </a:fld>
            <a:endParaRPr lang="en-US">
              <a:solidFill>
                <a:prstClr val="black"/>
              </a:solidFill>
              <a:ea typeface="MS PGothic" pitchFamily="34" charset="-128"/>
            </a:endParaRPr>
          </a:p>
        </p:txBody>
      </p:sp>
      <p:sp>
        <p:nvSpPr>
          <p:cNvPr id="381955" name="Rectangle 2"/>
          <p:cNvSpPr>
            <a:spLocks noRot="1" noChangeArrowheads="1" noTextEdit="1"/>
          </p:cNvSpPr>
          <p:nvPr>
            <p:ph type="sldImg"/>
          </p:nvPr>
        </p:nvSpPr>
        <p:spPr>
          <a:xfrm>
            <a:off x="1144588" y="685800"/>
            <a:ext cx="4568825" cy="3427413"/>
          </a:xfrm>
          <a:ln/>
        </p:spPr>
      </p:sp>
      <p:sp>
        <p:nvSpPr>
          <p:cNvPr id="381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E2F4842-C1C9-4BD3-A472-0CB2F558B853}" type="slidenum">
              <a:rPr lang="en-US">
                <a:solidFill>
                  <a:prstClr val="black"/>
                </a:solidFill>
                <a:ea typeface="MS PGothic" pitchFamily="34" charset="-128"/>
              </a:rPr>
              <a:pPr eaLnBrk="1" hangingPunct="1"/>
              <a:t>30</a:t>
            </a:fld>
            <a:endParaRPr lang="en-US">
              <a:solidFill>
                <a:prstClr val="black"/>
              </a:solidFill>
              <a:ea typeface="MS PGothic" pitchFamily="34" charset="-128"/>
            </a:endParaRPr>
          </a:p>
        </p:txBody>
      </p:sp>
      <p:sp>
        <p:nvSpPr>
          <p:cNvPr id="382979" name="Rectangle 2"/>
          <p:cNvSpPr>
            <a:spLocks noRot="1" noChangeArrowheads="1" noTextEdit="1"/>
          </p:cNvSpPr>
          <p:nvPr>
            <p:ph type="sldImg"/>
          </p:nvPr>
        </p:nvSpPr>
        <p:spPr>
          <a:ln/>
        </p:spPr>
      </p:sp>
      <p:sp>
        <p:nvSpPr>
          <p:cNvPr id="382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8C0016C-3C62-4C6C-882E-FA9D31EF92E6}" type="slidenum">
              <a:rPr lang="en-US">
                <a:solidFill>
                  <a:prstClr val="black"/>
                </a:solidFill>
                <a:ea typeface="MS PGothic" pitchFamily="34" charset="-128"/>
              </a:rPr>
              <a:pPr eaLnBrk="1" hangingPunct="1"/>
              <a:t>31</a:t>
            </a:fld>
            <a:endParaRPr lang="en-US">
              <a:solidFill>
                <a:prstClr val="black"/>
              </a:solidFill>
              <a:ea typeface="MS PGothic" pitchFamily="34" charset="-128"/>
            </a:endParaRPr>
          </a:p>
        </p:txBody>
      </p:sp>
      <p:sp>
        <p:nvSpPr>
          <p:cNvPr id="384003" name="Rectangle 2"/>
          <p:cNvSpPr>
            <a:spLocks noRot="1" noChangeArrowheads="1" noTextEdit="1"/>
          </p:cNvSpPr>
          <p:nvPr>
            <p:ph type="sldImg"/>
          </p:nvPr>
        </p:nvSpPr>
        <p:spPr>
          <a:ln/>
        </p:spPr>
      </p:sp>
      <p:sp>
        <p:nvSpPr>
          <p:cNvPr id="384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Slide Image Placeholder 1"/>
          <p:cNvSpPr>
            <a:spLocks noGrp="1" noRot="1" noChangeAspect="1" noTextEdit="1"/>
          </p:cNvSpPr>
          <p:nvPr>
            <p:ph type="sldImg"/>
          </p:nvPr>
        </p:nvSpPr>
        <p:spPr>
          <a:ln/>
        </p:spPr>
      </p:sp>
      <p:sp>
        <p:nvSpPr>
          <p:cNvPr id="385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21</a:t>
            </a:r>
            <a:r>
              <a:rPr lang="en-US" baseline="30000" smtClean="0">
                <a:latin typeface="Arial" pitchFamily="34" charset="0"/>
              </a:rPr>
              <a:t>st</a:t>
            </a:r>
            <a:r>
              <a:rPr lang="en-US" smtClean="0">
                <a:latin typeface="Arial" pitchFamily="34" charset="0"/>
              </a:rPr>
              <a:t> century connection “ the ability to plan, design, execute, and evaluate solutions/processes: divergent thinking.</a:t>
            </a:r>
          </a:p>
        </p:txBody>
      </p:sp>
      <p:sp>
        <p:nvSpPr>
          <p:cNvPr id="385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ED861B0-0444-4A4D-8226-22FF47366C9E}" type="slidenum">
              <a:rPr lang="en-US">
                <a:solidFill>
                  <a:prstClr val="black"/>
                </a:solidFill>
                <a:ea typeface="MS PGothic" pitchFamily="34" charset="-128"/>
              </a:rPr>
              <a:pPr eaLnBrk="1" hangingPunct="1"/>
              <a:t>33</a:t>
            </a:fld>
            <a:endParaRPr lang="en-US">
              <a:solidFill>
                <a:prstClr val="black"/>
              </a:solidFill>
              <a:ea typeface="MS PGothic"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05B0B1A-70FF-4420-9C84-8FC036065C3D}" type="slidenum">
              <a:rPr lang="en-US">
                <a:solidFill>
                  <a:prstClr val="black"/>
                </a:solidFill>
                <a:ea typeface="MS PGothic" pitchFamily="34" charset="-128"/>
              </a:rPr>
              <a:pPr eaLnBrk="1" hangingPunct="1"/>
              <a:t>35</a:t>
            </a:fld>
            <a:endParaRPr lang="en-US">
              <a:solidFill>
                <a:prstClr val="black"/>
              </a:solidFill>
              <a:ea typeface="MS PGothic" pitchFamily="34" charset="-128"/>
            </a:endParaRPr>
          </a:p>
        </p:txBody>
      </p:sp>
      <p:sp>
        <p:nvSpPr>
          <p:cNvPr id="386051" name="Rectangle 2"/>
          <p:cNvSpPr>
            <a:spLocks noRot="1" noChangeArrowheads="1" noTextEdit="1"/>
          </p:cNvSpPr>
          <p:nvPr>
            <p:ph type="sldImg"/>
          </p:nvPr>
        </p:nvSpPr>
        <p:spPr>
          <a:ln/>
        </p:spPr>
      </p:sp>
      <p:sp>
        <p:nvSpPr>
          <p:cNvPr id="386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C5FBEF7-D71F-4F82-9104-BBFA1C9F869D}" type="slidenum">
              <a:rPr lang="en-US">
                <a:solidFill>
                  <a:prstClr val="black"/>
                </a:solidFill>
                <a:ea typeface="MS PGothic" pitchFamily="34" charset="-128"/>
              </a:rPr>
              <a:pPr eaLnBrk="1" hangingPunct="1"/>
              <a:t>36</a:t>
            </a:fld>
            <a:endParaRPr lang="en-US">
              <a:solidFill>
                <a:prstClr val="black"/>
              </a:solidFill>
              <a:ea typeface="MS PGothic" pitchFamily="34" charset="-128"/>
            </a:endParaRPr>
          </a:p>
        </p:txBody>
      </p:sp>
      <p:sp>
        <p:nvSpPr>
          <p:cNvPr id="387075" name="Rectangle 2"/>
          <p:cNvSpPr>
            <a:spLocks noRot="1" noChangeArrowheads="1" noTextEdit="1"/>
          </p:cNvSpPr>
          <p:nvPr>
            <p:ph type="sldImg"/>
          </p:nvPr>
        </p:nvSpPr>
        <p:spPr>
          <a:ln/>
        </p:spPr>
      </p:sp>
      <p:sp>
        <p:nvSpPr>
          <p:cNvPr id="387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6E546E7-D869-4928-A750-A145F749AB88}" type="slidenum">
              <a:rPr lang="en-US">
                <a:solidFill>
                  <a:prstClr val="black"/>
                </a:solidFill>
                <a:ea typeface="MS PGothic" pitchFamily="34" charset="-128"/>
              </a:rPr>
              <a:pPr eaLnBrk="1" hangingPunct="1"/>
              <a:t>37</a:t>
            </a:fld>
            <a:endParaRPr lang="en-US">
              <a:solidFill>
                <a:prstClr val="black"/>
              </a:solidFill>
              <a:ea typeface="MS PGothic" pitchFamily="34" charset="-128"/>
            </a:endParaRPr>
          </a:p>
        </p:txBody>
      </p:sp>
      <p:sp>
        <p:nvSpPr>
          <p:cNvPr id="388099" name="Rectangle 2"/>
          <p:cNvSpPr>
            <a:spLocks noRot="1" noChangeArrowheads="1" noTextEdit="1"/>
          </p:cNvSpPr>
          <p:nvPr>
            <p:ph type="sldImg"/>
          </p:nvPr>
        </p:nvSpPr>
        <p:spPr>
          <a:ln/>
        </p:spPr>
      </p:sp>
      <p:sp>
        <p:nvSpPr>
          <p:cNvPr id="388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rPr>
              <a:t>This is form and function:  the function? Thinking is sequencing, What is the form? a flow map: When you write it has the code words in it.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5073FAC-5E9F-442F-9896-E629B1E1DDE3}" type="slidenum">
              <a:rPr lang="en-US">
                <a:solidFill>
                  <a:prstClr val="black"/>
                </a:solidFill>
                <a:ea typeface="MS PGothic" pitchFamily="34" charset="-128"/>
              </a:rPr>
              <a:pPr eaLnBrk="1" hangingPunct="1"/>
              <a:t>38</a:t>
            </a:fld>
            <a:endParaRPr lang="en-US">
              <a:solidFill>
                <a:prstClr val="black"/>
              </a:solidFill>
              <a:ea typeface="MS PGothic" pitchFamily="34" charset="-128"/>
            </a:endParaRPr>
          </a:p>
        </p:txBody>
      </p:sp>
      <p:sp>
        <p:nvSpPr>
          <p:cNvPr id="389123" name="Rectangle 2"/>
          <p:cNvSpPr>
            <a:spLocks noRot="1" noChangeArrowheads="1" noTextEdit="1"/>
          </p:cNvSpPr>
          <p:nvPr>
            <p:ph type="sldImg"/>
          </p:nvPr>
        </p:nvSpPr>
        <p:spPr>
          <a:ln/>
        </p:spPr>
      </p:sp>
      <p:sp>
        <p:nvSpPr>
          <p:cNvPr id="389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Slide Image Placeholder 1"/>
          <p:cNvSpPr>
            <a:spLocks noGrp="1" noRot="1" noChangeAspect="1" noTextEdit="1"/>
          </p:cNvSpPr>
          <p:nvPr>
            <p:ph type="sldImg"/>
          </p:nvPr>
        </p:nvSpPr>
        <p:spPr>
          <a:ln/>
        </p:spPr>
      </p:sp>
      <p:sp>
        <p:nvSpPr>
          <p:cNvPr id="362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rPr>
              <a:t>Let’s help all of our students develop an understanding of the symbols of our language.</a:t>
            </a:r>
          </a:p>
        </p:txBody>
      </p:sp>
      <p:sp>
        <p:nvSpPr>
          <p:cNvPr id="362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62979D9-7C9B-41DA-BA71-B3C33B89214F}" type="slidenum">
              <a:rPr lang="en-US">
                <a:solidFill>
                  <a:prstClr val="black"/>
                </a:solidFill>
                <a:ea typeface="MS PGothic" pitchFamily="34" charset="-128"/>
              </a:rPr>
              <a:pPr eaLnBrk="1" hangingPunct="1"/>
              <a:t>4</a:t>
            </a:fld>
            <a:endParaRPr lang="en-US">
              <a:solidFill>
                <a:prstClr val="black"/>
              </a:solidFill>
              <a:ea typeface="MS PGothic"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523D75E-B79B-49CE-A6B7-A2C7B3982746}" type="slidenum">
              <a:rPr lang="en-US">
                <a:solidFill>
                  <a:prstClr val="black"/>
                </a:solidFill>
                <a:ea typeface="MS PGothic" pitchFamily="34" charset="-128"/>
              </a:rPr>
              <a:pPr eaLnBrk="1" hangingPunct="1"/>
              <a:t>39</a:t>
            </a:fld>
            <a:endParaRPr lang="en-US">
              <a:solidFill>
                <a:prstClr val="black"/>
              </a:solidFill>
              <a:ea typeface="MS PGothic" pitchFamily="34" charset="-128"/>
            </a:endParaRPr>
          </a:p>
        </p:txBody>
      </p:sp>
      <p:sp>
        <p:nvSpPr>
          <p:cNvPr id="390147" name="Rectangle 2"/>
          <p:cNvSpPr>
            <a:spLocks noRot="1" noChangeArrowheads="1" noTextEdit="1"/>
          </p:cNvSpPr>
          <p:nvPr>
            <p:ph type="sldImg"/>
          </p:nvPr>
        </p:nvSpPr>
        <p:spPr>
          <a:ln/>
        </p:spPr>
      </p:sp>
      <p:sp>
        <p:nvSpPr>
          <p:cNvPr id="390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rPr>
              <a:t>This one is implied?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835B495-F0ED-488D-8874-EB716C39EC45}" type="slidenum">
              <a:rPr lang="en-US">
                <a:solidFill>
                  <a:prstClr val="black"/>
                </a:solidFill>
                <a:ea typeface="MS PGothic" pitchFamily="34" charset="-128"/>
              </a:rPr>
              <a:pPr eaLnBrk="1" hangingPunct="1"/>
              <a:t>40</a:t>
            </a:fld>
            <a:endParaRPr lang="en-US">
              <a:solidFill>
                <a:prstClr val="black"/>
              </a:solidFill>
              <a:ea typeface="MS PGothic" pitchFamily="34" charset="-128"/>
            </a:endParaRPr>
          </a:p>
        </p:txBody>
      </p:sp>
      <p:sp>
        <p:nvSpPr>
          <p:cNvPr id="391171" name="Rectangle 2"/>
          <p:cNvSpPr>
            <a:spLocks noRot="1" noChangeArrowheads="1" noTextEdit="1"/>
          </p:cNvSpPr>
          <p:nvPr>
            <p:ph type="sldImg"/>
          </p:nvPr>
        </p:nvSpPr>
        <p:spPr>
          <a:ln/>
        </p:spPr>
      </p:sp>
      <p:sp>
        <p:nvSpPr>
          <p:cNvPr id="391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EA02D73-7A6C-4FE5-99DD-C7DE1A7B74B0}" type="slidenum">
              <a:rPr lang="en-US">
                <a:solidFill>
                  <a:prstClr val="black"/>
                </a:solidFill>
                <a:ea typeface="MS PGothic" pitchFamily="34" charset="-128"/>
              </a:rPr>
              <a:pPr eaLnBrk="1" hangingPunct="1"/>
              <a:t>42</a:t>
            </a:fld>
            <a:endParaRPr lang="en-US">
              <a:solidFill>
                <a:prstClr val="black"/>
              </a:solidFill>
              <a:ea typeface="MS PGothic" pitchFamily="34" charset="-128"/>
            </a:endParaRPr>
          </a:p>
        </p:txBody>
      </p:sp>
      <p:sp>
        <p:nvSpPr>
          <p:cNvPr id="392195" name="Rectangle 2"/>
          <p:cNvSpPr>
            <a:spLocks noGrp="1" noRot="1" noChangeAspect="1" noChangeArrowheads="1" noTextEdit="1"/>
          </p:cNvSpPr>
          <p:nvPr>
            <p:ph type="sldImg"/>
          </p:nvPr>
        </p:nvSpPr>
        <p:spPr>
          <a:ln/>
        </p:spPr>
      </p:sp>
      <p:sp>
        <p:nvSpPr>
          <p:cNvPr id="392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rPr>
              <a:t>You have provided examples of Author’s purpose, now use the circle, Tree and Multi-flow to help students enhance their understanding of Author’s purpose.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1C8A0218-7359-4FBE-B626-A759715C6D5E}" type="slidenum">
              <a:rPr lang="en-US">
                <a:solidFill>
                  <a:prstClr val="black"/>
                </a:solidFill>
                <a:ea typeface="MS PGothic" pitchFamily="34" charset="-128"/>
              </a:rPr>
              <a:pPr eaLnBrk="1" hangingPunct="1"/>
              <a:t>43</a:t>
            </a:fld>
            <a:endParaRPr lang="en-US">
              <a:solidFill>
                <a:prstClr val="black"/>
              </a:solidFill>
              <a:ea typeface="MS PGothic" pitchFamily="34" charset="-128"/>
            </a:endParaRPr>
          </a:p>
        </p:txBody>
      </p:sp>
      <p:sp>
        <p:nvSpPr>
          <p:cNvPr id="393219" name="Rectangle 2"/>
          <p:cNvSpPr>
            <a:spLocks noRot="1" noChangeArrowheads="1" noTextEdit="1"/>
          </p:cNvSpPr>
          <p:nvPr>
            <p:ph type="sldImg"/>
          </p:nvPr>
        </p:nvSpPr>
        <p:spPr>
          <a:ln/>
        </p:spPr>
      </p:sp>
      <p:sp>
        <p:nvSpPr>
          <p:cNvPr id="393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945B0DC-3F57-4EAB-A9AC-04221D026F10}" type="slidenum">
              <a:rPr lang="en-US">
                <a:solidFill>
                  <a:prstClr val="black"/>
                </a:solidFill>
                <a:ea typeface="MS PGothic" pitchFamily="34" charset="-128"/>
              </a:rPr>
              <a:pPr eaLnBrk="1" hangingPunct="1"/>
              <a:t>44</a:t>
            </a:fld>
            <a:endParaRPr lang="en-US">
              <a:solidFill>
                <a:prstClr val="black"/>
              </a:solidFill>
              <a:ea typeface="MS PGothic" pitchFamily="34" charset="-128"/>
            </a:endParaRPr>
          </a:p>
        </p:txBody>
      </p:sp>
      <p:sp>
        <p:nvSpPr>
          <p:cNvPr id="394243" name="Rectangle 2"/>
          <p:cNvSpPr>
            <a:spLocks noRot="1" noChangeArrowheads="1" noTextEdit="1"/>
          </p:cNvSpPr>
          <p:nvPr>
            <p:ph type="sldImg"/>
          </p:nvPr>
        </p:nvSpPr>
        <p:spPr>
          <a:ln/>
        </p:spPr>
      </p:sp>
      <p:sp>
        <p:nvSpPr>
          <p:cNvPr id="394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EAF02F2-49AC-47BF-B118-DBF0D7CA5074}" type="slidenum">
              <a:rPr lang="en-US">
                <a:solidFill>
                  <a:prstClr val="black"/>
                </a:solidFill>
                <a:ea typeface="MS PGothic" pitchFamily="34" charset="-128"/>
              </a:rPr>
              <a:pPr eaLnBrk="1" hangingPunct="1"/>
              <a:t>45</a:t>
            </a:fld>
            <a:endParaRPr lang="en-US">
              <a:solidFill>
                <a:prstClr val="black"/>
              </a:solidFill>
              <a:ea typeface="MS PGothic" pitchFamily="34" charset="-128"/>
            </a:endParaRPr>
          </a:p>
        </p:txBody>
      </p:sp>
      <p:sp>
        <p:nvSpPr>
          <p:cNvPr id="395267" name="Rectangle 2"/>
          <p:cNvSpPr>
            <a:spLocks noRot="1" noChangeArrowheads="1" noTextEdit="1"/>
          </p:cNvSpPr>
          <p:nvPr>
            <p:ph type="sldImg"/>
          </p:nvPr>
        </p:nvSpPr>
        <p:spPr>
          <a:ln/>
        </p:spPr>
      </p:sp>
      <p:sp>
        <p:nvSpPr>
          <p:cNvPr id="395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1750698-50B7-4EED-BFA2-EB69D60042C3}" type="slidenum">
              <a:rPr lang="en-US">
                <a:solidFill>
                  <a:prstClr val="black"/>
                </a:solidFill>
                <a:ea typeface="MS PGothic" pitchFamily="34" charset="-128"/>
              </a:rPr>
              <a:pPr eaLnBrk="1" hangingPunct="1"/>
              <a:t>46</a:t>
            </a:fld>
            <a:endParaRPr lang="en-US">
              <a:solidFill>
                <a:prstClr val="black"/>
              </a:solidFill>
              <a:ea typeface="MS PGothic" pitchFamily="34" charset="-128"/>
            </a:endParaRPr>
          </a:p>
        </p:txBody>
      </p:sp>
      <p:sp>
        <p:nvSpPr>
          <p:cNvPr id="396291" name="Rectangle 2"/>
          <p:cNvSpPr>
            <a:spLocks noRot="1" noChangeArrowheads="1" noTextEdit="1"/>
          </p:cNvSpPr>
          <p:nvPr>
            <p:ph type="sldImg"/>
          </p:nvPr>
        </p:nvSpPr>
        <p:spPr>
          <a:ln/>
        </p:spPr>
      </p:sp>
      <p:sp>
        <p:nvSpPr>
          <p:cNvPr id="396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79BA6CF-2060-4C82-B95B-37527F3A145B}" type="slidenum">
              <a:rPr lang="en-US">
                <a:solidFill>
                  <a:prstClr val="black"/>
                </a:solidFill>
                <a:ea typeface="MS PGothic" pitchFamily="34" charset="-128"/>
              </a:rPr>
              <a:pPr eaLnBrk="1" hangingPunct="1"/>
              <a:t>49</a:t>
            </a:fld>
            <a:endParaRPr lang="en-US">
              <a:solidFill>
                <a:prstClr val="black"/>
              </a:solidFill>
              <a:ea typeface="MS PGothic" pitchFamily="34" charset="-128"/>
            </a:endParaRPr>
          </a:p>
        </p:txBody>
      </p:sp>
      <p:sp>
        <p:nvSpPr>
          <p:cNvPr id="397315" name="Rectangle 2"/>
          <p:cNvSpPr>
            <a:spLocks noRot="1" noChangeArrowheads="1" noTextEdit="1"/>
          </p:cNvSpPr>
          <p:nvPr>
            <p:ph type="sldImg"/>
          </p:nvPr>
        </p:nvSpPr>
        <p:spPr>
          <a:ln/>
        </p:spPr>
      </p:sp>
      <p:sp>
        <p:nvSpPr>
          <p:cNvPr id="397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C9C3D22-0A68-42C0-927B-C0556C2906A1}" type="slidenum">
              <a:rPr lang="en-US">
                <a:solidFill>
                  <a:prstClr val="black"/>
                </a:solidFill>
                <a:ea typeface="MS PGothic" pitchFamily="34" charset="-128"/>
              </a:rPr>
              <a:pPr eaLnBrk="1" hangingPunct="1"/>
              <a:t>52</a:t>
            </a:fld>
            <a:endParaRPr lang="en-US">
              <a:solidFill>
                <a:prstClr val="black"/>
              </a:solidFill>
              <a:ea typeface="MS PGothic" pitchFamily="34" charset="-128"/>
            </a:endParaRPr>
          </a:p>
        </p:txBody>
      </p:sp>
      <p:sp>
        <p:nvSpPr>
          <p:cNvPr id="398339" name="Rectangle 2"/>
          <p:cNvSpPr>
            <a:spLocks noRot="1" noChangeArrowheads="1" noTextEdit="1"/>
          </p:cNvSpPr>
          <p:nvPr>
            <p:ph type="sldImg"/>
          </p:nvPr>
        </p:nvSpPr>
        <p:spPr>
          <a:ln/>
        </p:spPr>
      </p:sp>
      <p:sp>
        <p:nvSpPr>
          <p:cNvPr id="398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E01822C1-545B-4C01-BF39-835CE1A2399D}" type="slidenum">
              <a:rPr lang="en-US">
                <a:solidFill>
                  <a:prstClr val="black"/>
                </a:solidFill>
                <a:ea typeface="MS PGothic" pitchFamily="34" charset="-128"/>
              </a:rPr>
              <a:pPr eaLnBrk="1" hangingPunct="1"/>
              <a:t>53</a:t>
            </a:fld>
            <a:endParaRPr lang="en-US">
              <a:solidFill>
                <a:prstClr val="black"/>
              </a:solidFill>
              <a:ea typeface="MS PGothic" pitchFamily="34" charset="-128"/>
            </a:endParaRPr>
          </a:p>
        </p:txBody>
      </p:sp>
      <p:sp>
        <p:nvSpPr>
          <p:cNvPr id="399363" name="Rectangle 2"/>
          <p:cNvSpPr>
            <a:spLocks noRot="1" noChangeArrowheads="1" noTextEdit="1"/>
          </p:cNvSpPr>
          <p:nvPr>
            <p:ph type="sldImg"/>
          </p:nvPr>
        </p:nvSpPr>
        <p:spPr>
          <a:ln/>
        </p:spPr>
      </p:sp>
      <p:sp>
        <p:nvSpPr>
          <p:cNvPr id="399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5816184-F2F3-4D8F-9B78-5711B026422E}" type="slidenum">
              <a:rPr lang="en-US">
                <a:solidFill>
                  <a:prstClr val="black"/>
                </a:solidFill>
                <a:ea typeface="MS PGothic" pitchFamily="34" charset="-128"/>
              </a:rPr>
              <a:pPr eaLnBrk="1" hangingPunct="1"/>
              <a:t>5</a:t>
            </a:fld>
            <a:endParaRPr lang="en-US">
              <a:solidFill>
                <a:prstClr val="black"/>
              </a:solidFill>
              <a:ea typeface="MS PGothic" pitchFamily="34" charset="-128"/>
            </a:endParaRPr>
          </a:p>
        </p:txBody>
      </p:sp>
      <p:sp>
        <p:nvSpPr>
          <p:cNvPr id="36352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0"/>
              </a:spcBef>
              <a:spcAft>
                <a:spcPct val="0"/>
              </a:spcAft>
            </a:pPr>
            <a:fld id="{5E52E9CC-156C-4984-96F5-A4646C661733}" type="slidenum">
              <a:rPr lang="en-US" sz="1200">
                <a:solidFill>
                  <a:prstClr val="black"/>
                </a:solidFill>
                <a:ea typeface="MS PGothic" pitchFamily="34" charset="-128"/>
              </a:rPr>
              <a:pPr algn="r" eaLnBrk="1" fontAlgn="base" hangingPunct="1">
                <a:spcBef>
                  <a:spcPct val="0"/>
                </a:spcBef>
                <a:spcAft>
                  <a:spcPct val="0"/>
                </a:spcAft>
              </a:pPr>
              <a:t>5</a:t>
            </a:fld>
            <a:endParaRPr lang="en-US" sz="1200">
              <a:solidFill>
                <a:prstClr val="black"/>
              </a:solidFill>
              <a:ea typeface="MS PGothic" pitchFamily="34" charset="-128"/>
            </a:endParaRPr>
          </a:p>
        </p:txBody>
      </p:sp>
      <p:sp>
        <p:nvSpPr>
          <p:cNvPr id="363524" name="Rectangle 2"/>
          <p:cNvSpPr>
            <a:spLocks noGrp="1" noRot="1" noChangeAspect="1" noChangeArrowheads="1" noTextEdit="1"/>
          </p:cNvSpPr>
          <p:nvPr>
            <p:ph type="sldImg"/>
          </p:nvPr>
        </p:nvSpPr>
        <p:spPr>
          <a:ln/>
        </p:spPr>
      </p:sp>
      <p:sp>
        <p:nvSpPr>
          <p:cNvPr id="36352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rPr>
              <a:t>Focus on the Fame of Reference.</a:t>
            </a:r>
          </a:p>
          <a:p>
            <a:pPr eaLnBrk="1" hangingPunct="1"/>
            <a:endParaRPr lang="en-US"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F2DE573-25D4-4702-81B5-5755BC5AD4EB}" type="slidenum">
              <a:rPr lang="en-US">
                <a:solidFill>
                  <a:prstClr val="black"/>
                </a:solidFill>
                <a:ea typeface="MS PGothic" pitchFamily="34" charset="-128"/>
              </a:rPr>
              <a:pPr eaLnBrk="1" hangingPunct="1"/>
              <a:t>54</a:t>
            </a:fld>
            <a:endParaRPr lang="en-US">
              <a:solidFill>
                <a:prstClr val="black"/>
              </a:solidFill>
              <a:ea typeface="MS PGothic" pitchFamily="34" charset="-128"/>
            </a:endParaRPr>
          </a:p>
        </p:txBody>
      </p:sp>
      <p:sp>
        <p:nvSpPr>
          <p:cNvPr id="400387" name="Rectangle 2"/>
          <p:cNvSpPr>
            <a:spLocks noRot="1" noChangeArrowheads="1" noTextEdit="1"/>
          </p:cNvSpPr>
          <p:nvPr>
            <p:ph type="sldImg"/>
          </p:nvPr>
        </p:nvSpPr>
        <p:spPr>
          <a:ln/>
        </p:spPr>
      </p:sp>
      <p:sp>
        <p:nvSpPr>
          <p:cNvPr id="400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ED5FDCF-89D3-4026-ADEB-821A402B4049}" type="slidenum">
              <a:rPr lang="en-US">
                <a:solidFill>
                  <a:prstClr val="black"/>
                </a:solidFill>
                <a:ea typeface="MS PGothic" pitchFamily="34" charset="-128"/>
              </a:rPr>
              <a:pPr eaLnBrk="1" hangingPunct="1"/>
              <a:t>55</a:t>
            </a:fld>
            <a:endParaRPr lang="en-US">
              <a:solidFill>
                <a:prstClr val="black"/>
              </a:solidFill>
              <a:ea typeface="MS PGothic" pitchFamily="34" charset="-128"/>
            </a:endParaRPr>
          </a:p>
        </p:txBody>
      </p:sp>
      <p:sp>
        <p:nvSpPr>
          <p:cNvPr id="401411" name="Rectangle 2"/>
          <p:cNvSpPr>
            <a:spLocks noRot="1" noChangeArrowheads="1" noTextEdit="1"/>
          </p:cNvSpPr>
          <p:nvPr>
            <p:ph type="sldImg"/>
          </p:nvPr>
        </p:nvSpPr>
        <p:spPr>
          <a:ln/>
        </p:spPr>
      </p:sp>
      <p:sp>
        <p:nvSpPr>
          <p:cNvPr id="401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953F530-329D-4A82-8EE6-AF108ED493D7}" type="slidenum">
              <a:rPr lang="en-US">
                <a:solidFill>
                  <a:prstClr val="black"/>
                </a:solidFill>
                <a:ea typeface="MS PGothic" pitchFamily="34" charset="-128"/>
              </a:rPr>
              <a:pPr eaLnBrk="1" hangingPunct="1"/>
              <a:t>56</a:t>
            </a:fld>
            <a:endParaRPr lang="en-US">
              <a:solidFill>
                <a:prstClr val="black"/>
              </a:solidFill>
              <a:ea typeface="MS PGothic" pitchFamily="34" charset="-128"/>
            </a:endParaRPr>
          </a:p>
        </p:txBody>
      </p:sp>
      <p:sp>
        <p:nvSpPr>
          <p:cNvPr id="402435" name="Rectangle 2"/>
          <p:cNvSpPr>
            <a:spLocks noRot="1" noChangeArrowheads="1" noTextEdit="1"/>
          </p:cNvSpPr>
          <p:nvPr>
            <p:ph type="sldImg"/>
          </p:nvPr>
        </p:nvSpPr>
        <p:spPr>
          <a:ln/>
        </p:spPr>
      </p:sp>
      <p:sp>
        <p:nvSpPr>
          <p:cNvPr id="402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6A76750-EE4B-4129-9225-7FB5529D5399}" type="slidenum">
              <a:rPr lang="en-US">
                <a:solidFill>
                  <a:prstClr val="black"/>
                </a:solidFill>
                <a:ea typeface="MS PGothic" pitchFamily="34" charset="-128"/>
              </a:rPr>
              <a:pPr eaLnBrk="1" hangingPunct="1"/>
              <a:t>57</a:t>
            </a:fld>
            <a:endParaRPr lang="en-US">
              <a:solidFill>
                <a:prstClr val="black"/>
              </a:solidFill>
              <a:ea typeface="MS PGothic" pitchFamily="34" charset="-128"/>
            </a:endParaRPr>
          </a:p>
        </p:txBody>
      </p:sp>
      <p:sp>
        <p:nvSpPr>
          <p:cNvPr id="403459" name="Rectangle 2"/>
          <p:cNvSpPr>
            <a:spLocks noRot="1" noChangeArrowheads="1" noTextEdit="1"/>
          </p:cNvSpPr>
          <p:nvPr>
            <p:ph type="sldImg"/>
          </p:nvPr>
        </p:nvSpPr>
        <p:spPr>
          <a:ln/>
        </p:spPr>
      </p:sp>
      <p:sp>
        <p:nvSpPr>
          <p:cNvPr id="403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B250014-7C54-4A02-A19F-EA5D3ECA363D}" type="slidenum">
              <a:rPr lang="en-US">
                <a:solidFill>
                  <a:prstClr val="black"/>
                </a:solidFill>
                <a:ea typeface="MS PGothic" pitchFamily="34" charset="-128"/>
              </a:rPr>
              <a:pPr eaLnBrk="1" hangingPunct="1"/>
              <a:t>58</a:t>
            </a:fld>
            <a:endParaRPr lang="en-US">
              <a:solidFill>
                <a:prstClr val="black"/>
              </a:solidFill>
              <a:ea typeface="MS PGothic" pitchFamily="34" charset="-128"/>
            </a:endParaRPr>
          </a:p>
        </p:txBody>
      </p:sp>
      <p:sp>
        <p:nvSpPr>
          <p:cNvPr id="404483" name="Rectangle 2"/>
          <p:cNvSpPr>
            <a:spLocks noRot="1" noChangeArrowheads="1" noTextEdit="1"/>
          </p:cNvSpPr>
          <p:nvPr>
            <p:ph type="sldImg"/>
          </p:nvPr>
        </p:nvSpPr>
        <p:spPr>
          <a:ln/>
        </p:spPr>
      </p:sp>
      <p:sp>
        <p:nvSpPr>
          <p:cNvPr id="404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2C5076B-7AC9-48D6-AABA-8457D56DA97C}" type="slidenum">
              <a:rPr lang="en-US">
                <a:solidFill>
                  <a:prstClr val="black"/>
                </a:solidFill>
                <a:ea typeface="MS PGothic" pitchFamily="34" charset="-128"/>
              </a:rPr>
              <a:pPr eaLnBrk="1" hangingPunct="1"/>
              <a:t>59</a:t>
            </a:fld>
            <a:endParaRPr lang="en-US">
              <a:solidFill>
                <a:prstClr val="black"/>
              </a:solidFill>
              <a:ea typeface="MS PGothic" pitchFamily="34" charset="-128"/>
            </a:endParaRPr>
          </a:p>
        </p:txBody>
      </p:sp>
      <p:sp>
        <p:nvSpPr>
          <p:cNvPr id="405507" name="Rectangle 2"/>
          <p:cNvSpPr>
            <a:spLocks noRot="1" noChangeArrowheads="1" noTextEdit="1"/>
          </p:cNvSpPr>
          <p:nvPr>
            <p:ph type="sldImg"/>
          </p:nvPr>
        </p:nvSpPr>
        <p:spPr>
          <a:ln/>
        </p:spPr>
      </p:sp>
      <p:sp>
        <p:nvSpPr>
          <p:cNvPr id="405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Brainstorm using Software.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B92E14B8-1714-46E0-8197-2B2DA4062B10}" type="slidenum">
              <a:rPr lang="en-US">
                <a:solidFill>
                  <a:prstClr val="black"/>
                </a:solidFill>
                <a:ea typeface="MS PGothic" pitchFamily="34" charset="-128"/>
              </a:rPr>
              <a:pPr eaLnBrk="1" hangingPunct="1"/>
              <a:t>60</a:t>
            </a:fld>
            <a:endParaRPr lang="en-US">
              <a:solidFill>
                <a:prstClr val="black"/>
              </a:solidFill>
              <a:ea typeface="MS PGothic" pitchFamily="34" charset="-128"/>
            </a:endParaRPr>
          </a:p>
        </p:txBody>
      </p:sp>
      <p:sp>
        <p:nvSpPr>
          <p:cNvPr id="406531" name="Rectangle 2"/>
          <p:cNvSpPr>
            <a:spLocks noRot="1" noChangeArrowheads="1" noTextEdit="1"/>
          </p:cNvSpPr>
          <p:nvPr>
            <p:ph type="sldImg"/>
          </p:nvPr>
        </p:nvSpPr>
        <p:spPr>
          <a:ln/>
        </p:spPr>
      </p:sp>
      <p:sp>
        <p:nvSpPr>
          <p:cNvPr id="406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Need to develop a Tree Map using Red alert.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CECCA50-88C2-49C9-87AD-1DF70436ECBC}" type="slidenum">
              <a:rPr lang="en-US">
                <a:solidFill>
                  <a:prstClr val="black"/>
                </a:solidFill>
                <a:ea typeface="MS PGothic" pitchFamily="34" charset="-128"/>
              </a:rPr>
              <a:pPr eaLnBrk="1" hangingPunct="1"/>
              <a:t>61</a:t>
            </a:fld>
            <a:endParaRPr lang="en-US">
              <a:solidFill>
                <a:prstClr val="black"/>
              </a:solidFill>
              <a:ea typeface="MS PGothic" pitchFamily="34" charset="-128"/>
            </a:endParaRPr>
          </a:p>
        </p:txBody>
      </p:sp>
      <p:sp>
        <p:nvSpPr>
          <p:cNvPr id="407555" name="Rectangle 2"/>
          <p:cNvSpPr>
            <a:spLocks noRot="1" noChangeArrowheads="1" noTextEdit="1"/>
          </p:cNvSpPr>
          <p:nvPr>
            <p:ph type="sldImg"/>
          </p:nvPr>
        </p:nvSpPr>
        <p:spPr>
          <a:ln/>
        </p:spPr>
      </p:sp>
      <p:sp>
        <p:nvSpPr>
          <p:cNvPr id="407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779E3D7-023D-4A68-B328-78C71569F26D}" type="slidenum">
              <a:rPr lang="en-US">
                <a:solidFill>
                  <a:prstClr val="black"/>
                </a:solidFill>
                <a:ea typeface="MS PGothic" pitchFamily="34" charset="-128"/>
              </a:rPr>
              <a:pPr eaLnBrk="1" hangingPunct="1"/>
              <a:t>63</a:t>
            </a:fld>
            <a:endParaRPr lang="en-US">
              <a:solidFill>
                <a:prstClr val="black"/>
              </a:solidFill>
              <a:ea typeface="MS PGothic" pitchFamily="34" charset="-128"/>
            </a:endParaRPr>
          </a:p>
        </p:txBody>
      </p:sp>
      <p:sp>
        <p:nvSpPr>
          <p:cNvPr id="408579" name="Rectangle 2"/>
          <p:cNvSpPr>
            <a:spLocks noRot="1" noChangeArrowheads="1" noTextEdit="1"/>
          </p:cNvSpPr>
          <p:nvPr>
            <p:ph type="sldImg"/>
          </p:nvPr>
        </p:nvSpPr>
        <p:spPr>
          <a:xfrm>
            <a:off x="1144588" y="685800"/>
            <a:ext cx="4568825" cy="3427413"/>
          </a:xfrm>
          <a:ln/>
        </p:spPr>
      </p:sp>
      <p:sp>
        <p:nvSpPr>
          <p:cNvPr id="408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smtClean="0">
              <a:latin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5EBC85FB-D643-4867-B61B-2AD01AEB855E}" type="slidenum">
              <a:rPr lang="en-US">
                <a:solidFill>
                  <a:prstClr val="black"/>
                </a:solidFill>
                <a:ea typeface="MS PGothic" pitchFamily="34" charset="-128"/>
              </a:rPr>
              <a:pPr eaLnBrk="1" hangingPunct="1"/>
              <a:t>64</a:t>
            </a:fld>
            <a:endParaRPr lang="en-US">
              <a:solidFill>
                <a:prstClr val="black"/>
              </a:solidFill>
              <a:ea typeface="MS PGothic" pitchFamily="34" charset="-128"/>
            </a:endParaRPr>
          </a:p>
        </p:txBody>
      </p:sp>
      <p:sp>
        <p:nvSpPr>
          <p:cNvPr id="409603" name="Rectangle 2"/>
          <p:cNvSpPr>
            <a:spLocks noRot="1" noChangeArrowheads="1" noTextEdit="1"/>
          </p:cNvSpPr>
          <p:nvPr>
            <p:ph type="sldImg"/>
          </p:nvPr>
        </p:nvSpPr>
        <p:spPr>
          <a:ln/>
        </p:spPr>
      </p:sp>
      <p:sp>
        <p:nvSpPr>
          <p:cNvPr id="409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Slide Image Placeholder 1"/>
          <p:cNvSpPr>
            <a:spLocks noGrp="1" noRot="1" noChangeAspect="1" noTextEdit="1"/>
          </p:cNvSpPr>
          <p:nvPr>
            <p:ph type="sldImg"/>
          </p:nvPr>
        </p:nvSpPr>
        <p:spPr>
          <a:ln/>
        </p:spPr>
      </p:sp>
      <p:sp>
        <p:nvSpPr>
          <p:cNvPr id="364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We teach strategies that do nothing and do not promote comprehension.  They may be able to answer simple questions but have not read with comprehension.  They are just “barking at print.” </a:t>
            </a:r>
          </a:p>
        </p:txBody>
      </p:sp>
      <p:sp>
        <p:nvSpPr>
          <p:cNvPr id="364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AF71322-CB8E-4999-81D3-E9FF6FC94C58}" type="slidenum">
              <a:rPr lang="en-US">
                <a:solidFill>
                  <a:prstClr val="black"/>
                </a:solidFill>
                <a:ea typeface="MS PGothic" pitchFamily="34" charset="-128"/>
              </a:rPr>
              <a:pPr eaLnBrk="1" hangingPunct="1"/>
              <a:t>7</a:t>
            </a:fld>
            <a:endParaRPr lang="en-US">
              <a:solidFill>
                <a:prstClr val="black"/>
              </a:solidFill>
              <a:ea typeface="MS PGothic" pitchFamily="34"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F2EF369C-DB79-40A8-9993-184A1C27AB00}" type="slidenum">
              <a:rPr lang="en-US">
                <a:solidFill>
                  <a:prstClr val="black"/>
                </a:solidFill>
                <a:ea typeface="MS PGothic" pitchFamily="34" charset="-128"/>
              </a:rPr>
              <a:pPr eaLnBrk="1" hangingPunct="1"/>
              <a:t>66</a:t>
            </a:fld>
            <a:endParaRPr lang="en-US">
              <a:solidFill>
                <a:prstClr val="black"/>
              </a:solidFill>
              <a:ea typeface="MS PGothic" pitchFamily="34" charset="-128"/>
            </a:endParaRPr>
          </a:p>
        </p:txBody>
      </p:sp>
      <p:sp>
        <p:nvSpPr>
          <p:cNvPr id="410627" name="Rectangle 2"/>
          <p:cNvSpPr>
            <a:spLocks noRot="1" noChangeArrowheads="1" noTextEdit="1"/>
          </p:cNvSpPr>
          <p:nvPr>
            <p:ph type="sldImg"/>
          </p:nvPr>
        </p:nvSpPr>
        <p:spPr>
          <a:ln/>
        </p:spPr>
      </p:sp>
      <p:sp>
        <p:nvSpPr>
          <p:cNvPr id="410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208E1CDF-84F4-4D28-B663-67609CFC6DF5}" type="slidenum">
              <a:rPr lang="en-US">
                <a:solidFill>
                  <a:prstClr val="black"/>
                </a:solidFill>
                <a:ea typeface="MS PGothic" pitchFamily="34" charset="-128"/>
              </a:rPr>
              <a:pPr eaLnBrk="1" hangingPunct="1"/>
              <a:t>68</a:t>
            </a:fld>
            <a:endParaRPr lang="en-US">
              <a:solidFill>
                <a:prstClr val="black"/>
              </a:solidFill>
              <a:ea typeface="MS PGothic" pitchFamily="34" charset="-128"/>
            </a:endParaRPr>
          </a:p>
        </p:txBody>
      </p:sp>
      <p:sp>
        <p:nvSpPr>
          <p:cNvPr id="411651" name="Rectangle 2"/>
          <p:cNvSpPr>
            <a:spLocks noRot="1" noChangeArrowheads="1" noTextEdit="1"/>
          </p:cNvSpPr>
          <p:nvPr>
            <p:ph type="sldImg"/>
          </p:nvPr>
        </p:nvSpPr>
        <p:spPr>
          <a:ln/>
        </p:spPr>
      </p:sp>
      <p:sp>
        <p:nvSpPr>
          <p:cNvPr id="411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52AEFE7-6962-45BF-9891-F4BF5B9C2F35}" type="slidenum">
              <a:rPr lang="en-US">
                <a:solidFill>
                  <a:prstClr val="black"/>
                </a:solidFill>
                <a:ea typeface="MS PGothic" pitchFamily="34" charset="-128"/>
              </a:rPr>
              <a:pPr eaLnBrk="1" hangingPunct="1"/>
              <a:t>69</a:t>
            </a:fld>
            <a:endParaRPr lang="en-US">
              <a:solidFill>
                <a:prstClr val="black"/>
              </a:solidFill>
              <a:ea typeface="MS PGothic" pitchFamily="34" charset="-128"/>
            </a:endParaRPr>
          </a:p>
        </p:txBody>
      </p:sp>
      <p:sp>
        <p:nvSpPr>
          <p:cNvPr id="412675" name="Rectangle 2"/>
          <p:cNvSpPr>
            <a:spLocks noRot="1" noChangeArrowheads="1" noTextEdit="1"/>
          </p:cNvSpPr>
          <p:nvPr>
            <p:ph type="sldImg"/>
          </p:nvPr>
        </p:nvSpPr>
        <p:spPr>
          <a:ln/>
        </p:spPr>
      </p:sp>
      <p:sp>
        <p:nvSpPr>
          <p:cNvPr id="412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itchFamily="34" charset="0"/>
              </a:rPr>
              <a:t>Hortencia’s Revised slide.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A9A08D6-052E-40D8-A805-39936E53BA1A}" type="slidenum">
              <a:rPr lang="en-US">
                <a:solidFill>
                  <a:prstClr val="black"/>
                </a:solidFill>
                <a:ea typeface="MS PGothic" pitchFamily="34" charset="-128"/>
              </a:rPr>
              <a:pPr eaLnBrk="1" hangingPunct="1"/>
              <a:t>70</a:t>
            </a:fld>
            <a:endParaRPr lang="en-US">
              <a:solidFill>
                <a:prstClr val="black"/>
              </a:solidFill>
              <a:ea typeface="MS PGothic" pitchFamily="34" charset="-128"/>
            </a:endParaRPr>
          </a:p>
        </p:txBody>
      </p:sp>
      <p:sp>
        <p:nvSpPr>
          <p:cNvPr id="413699" name="Rectangle 2"/>
          <p:cNvSpPr>
            <a:spLocks noRot="1" noChangeArrowheads="1" noTextEdit="1"/>
          </p:cNvSpPr>
          <p:nvPr>
            <p:ph type="sldImg"/>
          </p:nvPr>
        </p:nvSpPr>
        <p:spPr>
          <a:ln/>
        </p:spPr>
      </p:sp>
      <p:sp>
        <p:nvSpPr>
          <p:cNvPr id="413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A6B75478-706F-4F3D-8497-53434010ED36}" type="slidenum">
              <a:rPr lang="en-US">
                <a:solidFill>
                  <a:prstClr val="black"/>
                </a:solidFill>
                <a:ea typeface="MS PGothic" pitchFamily="34" charset="-128"/>
              </a:rPr>
              <a:pPr eaLnBrk="1" hangingPunct="1"/>
              <a:t>9</a:t>
            </a:fld>
            <a:endParaRPr lang="en-US">
              <a:solidFill>
                <a:prstClr val="black"/>
              </a:solidFill>
              <a:ea typeface="MS PGothic" pitchFamily="34" charset="-128"/>
            </a:endParaRPr>
          </a:p>
        </p:txBody>
      </p:sp>
      <p:sp>
        <p:nvSpPr>
          <p:cNvPr id="365571" name="Rectangle 2"/>
          <p:cNvSpPr>
            <a:spLocks noRot="1" noChangeArrowheads="1" noTextEdit="1"/>
          </p:cNvSpPr>
          <p:nvPr>
            <p:ph type="sldImg"/>
          </p:nvPr>
        </p:nvSpPr>
        <p:spPr>
          <a:ln/>
        </p:spPr>
      </p:sp>
      <p:sp>
        <p:nvSpPr>
          <p:cNvPr id="365572" name="Rectangle 3"/>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2943B99-220E-4B29-9318-795BACC5F942}" type="slidenum">
              <a:rPr lang="en-US">
                <a:solidFill>
                  <a:prstClr val="black"/>
                </a:solidFill>
                <a:ea typeface="MS PGothic" pitchFamily="34" charset="-128"/>
              </a:rPr>
              <a:pPr eaLnBrk="1" hangingPunct="1"/>
              <a:t>11</a:t>
            </a:fld>
            <a:endParaRPr lang="en-US">
              <a:solidFill>
                <a:prstClr val="black"/>
              </a:solidFill>
              <a:ea typeface="MS PGothic" pitchFamily="34" charset="-128"/>
            </a:endParaRPr>
          </a:p>
        </p:txBody>
      </p:sp>
      <p:sp>
        <p:nvSpPr>
          <p:cNvPr id="366595" name="Rectangle 2"/>
          <p:cNvSpPr>
            <a:spLocks noRot="1" noChangeArrowheads="1" noTextEdit="1"/>
          </p:cNvSpPr>
          <p:nvPr>
            <p:ph type="sldImg"/>
          </p:nvPr>
        </p:nvSpPr>
        <p:spPr>
          <a:ln/>
        </p:spPr>
      </p:sp>
      <p:sp>
        <p:nvSpPr>
          <p:cNvPr id="366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eaLnBrk="1" hangingPunct="1"/>
            <a:r>
              <a:rPr lang="en-US" smtClean="0">
                <a:latin typeface="Arial" pitchFamily="34" charset="0"/>
              </a:rPr>
              <a:t>Literary non fiction: Anne Franks Diary</a:t>
            </a:r>
          </a:p>
          <a:p>
            <a:pPr algn="r" eaLnBrk="1" hangingPunct="1"/>
            <a:endParaRPr lang="en-US" smtClean="0">
              <a:latin typeface="Arial" pitchFamily="34" charset="0"/>
            </a:endParaRPr>
          </a:p>
          <a:p>
            <a:pPr algn="r" eaLnBrk="1" hangingPunct="1"/>
            <a:endParaRPr lang="en-US" smtClean="0">
              <a:latin typeface="Arial" pitchFamily="34" charset="0"/>
            </a:endParaRPr>
          </a:p>
          <a:p>
            <a:pPr algn="r" eaLnBrk="1" hangingPunct="1"/>
            <a:endParaRPr lang="en-US" smtClean="0">
              <a:latin typeface="Arial" pitchFamily="34" charset="0"/>
            </a:endParaRPr>
          </a:p>
          <a:p>
            <a:pPr algn="r" eaLnBrk="1" hangingPunct="1"/>
            <a:endParaRPr lang="en-US" smtClean="0">
              <a:latin typeface="Arial" pitchFamily="34" charset="0"/>
            </a:endParaRPr>
          </a:p>
          <a:p>
            <a:pPr algn="r" eaLnBrk="1" hangingPunct="1"/>
            <a:endParaRPr lang="en-US" smtClean="0">
              <a:latin typeface="Arial" pitchFamily="34" charset="0"/>
            </a:endParaRPr>
          </a:p>
          <a:p>
            <a:pPr algn="r" eaLnBrk="1" hangingPunct="1"/>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B42FDCC-4446-46CF-991B-C17741A88F52}" type="slidenum">
              <a:rPr lang="en-US">
                <a:solidFill>
                  <a:prstClr val="black"/>
                </a:solidFill>
                <a:ea typeface="MS PGothic" pitchFamily="34" charset="-128"/>
              </a:rPr>
              <a:pPr eaLnBrk="1" hangingPunct="1"/>
              <a:t>12</a:t>
            </a:fld>
            <a:endParaRPr lang="en-US">
              <a:solidFill>
                <a:prstClr val="black"/>
              </a:solidFill>
              <a:ea typeface="MS PGothic" pitchFamily="34" charset="-128"/>
            </a:endParaRPr>
          </a:p>
        </p:txBody>
      </p:sp>
      <p:sp>
        <p:nvSpPr>
          <p:cNvPr id="367619" name="Rectangle 2"/>
          <p:cNvSpPr>
            <a:spLocks noGrp="1" noRot="1" noChangeAspect="1" noChangeArrowheads="1" noTextEdit="1"/>
          </p:cNvSpPr>
          <p:nvPr>
            <p:ph type="sldImg"/>
          </p:nvPr>
        </p:nvSpPr>
        <p:spPr>
          <a:xfrm>
            <a:off x="1149350" y="685800"/>
            <a:ext cx="4572000" cy="3429000"/>
          </a:xfrm>
          <a:ln/>
        </p:spPr>
      </p:sp>
      <p:sp>
        <p:nvSpPr>
          <p:cNvPr id="367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08284811-2666-43F6-9914-B94F5BE413E2}" type="slidenum">
              <a:rPr lang="en-US">
                <a:solidFill>
                  <a:prstClr val="black"/>
                </a:solidFill>
                <a:ea typeface="MS PGothic" pitchFamily="34" charset="-128"/>
              </a:rPr>
              <a:pPr eaLnBrk="1" hangingPunct="1"/>
              <a:t>14</a:t>
            </a:fld>
            <a:endParaRPr lang="en-US">
              <a:solidFill>
                <a:prstClr val="black"/>
              </a:solidFill>
              <a:ea typeface="MS PGothic" pitchFamily="34" charset="-128"/>
            </a:endParaRPr>
          </a:p>
        </p:txBody>
      </p:sp>
      <p:sp>
        <p:nvSpPr>
          <p:cNvPr id="368643" name="Rectangle 2"/>
          <p:cNvSpPr>
            <a:spLocks noRot="1" noChangeArrowheads="1" noTextEdit="1"/>
          </p:cNvSpPr>
          <p:nvPr>
            <p:ph type="sldImg"/>
          </p:nvPr>
        </p:nvSpPr>
        <p:spPr>
          <a:xfrm>
            <a:off x="1144588" y="685800"/>
            <a:ext cx="4568825" cy="3427413"/>
          </a:xfrm>
          <a:ln/>
        </p:spPr>
      </p:sp>
      <p:sp>
        <p:nvSpPr>
          <p:cNvPr id="368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smtClean="0">
                <a:latin typeface="Arial" pitchFamily="34" charset="0"/>
              </a:rPr>
              <a:t>Remember the Frame for this progression of reading comprehension is development of 21</a:t>
            </a:r>
            <a:r>
              <a:rPr lang="en-US" baseline="30000" smtClean="0">
                <a:latin typeface="Arial" pitchFamily="34" charset="0"/>
              </a:rPr>
              <a:t>st</a:t>
            </a:r>
            <a:r>
              <a:rPr lang="en-US" smtClean="0">
                <a:latin typeface="Arial" pitchFamily="34" charset="0"/>
              </a:rPr>
              <a:t> Century Skills, Core Standards,  Race to the Top, and STEM.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44F061F-596A-4846-82E4-1E29E5DE57BC}"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2874552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4F061F-596A-4846-82E4-1E29E5DE57BC}"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2044843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4F061F-596A-4846-82E4-1E29E5DE57BC}"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29457739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1FB8E59-259B-4260-8D9D-B990A85974E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490185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092B692-E789-45E0-AA0A-E77B01FDD1D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379798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6CAAA81-6D86-44C1-95C8-7F010071145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665629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ED42A14-1D13-4F1F-972A-03375876256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962159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08BF0D5-FD1D-42D0-BDBD-CD3C0ED890F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386125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A096090-8573-4B05-AAEC-7E2FBAC502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795776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67844A9-1880-4369-B0D1-5D5A1D95E38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17914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E9FA8CD-C0AD-4E5D-9117-75FE92013B4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47812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4F061F-596A-4846-82E4-1E29E5DE57BC}"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13003269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D186902-A845-43F8-A930-813F9076B77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090425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7441CF9-C470-4882-8BE1-9C1E74EA1D4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052811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8A30B6E-084A-4CB4-9518-F3B94EE083A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548802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B4A9166-CEC7-4756-93C1-D7BA385252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067579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1FB8E59-259B-4260-8D9D-B990A85974E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653141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092B692-E789-45E0-AA0A-E77B01FDD1D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763377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6CAAA81-6D86-44C1-95C8-7F010071145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431085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ED42A14-1D13-4F1F-972A-03375876256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16298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08BF0D5-FD1D-42D0-BDBD-CD3C0ED890F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508248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A096090-8573-4B05-AAEC-7E2FBAC502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93009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4F061F-596A-4846-82E4-1E29E5DE57BC}" type="datetimeFigureOut">
              <a:rPr lang="en-US" smtClean="0"/>
              <a:t>9/26/2011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13797864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67844A9-1880-4369-B0D1-5D5A1D95E38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19023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E9FA8CD-C0AD-4E5D-9117-75FE92013B4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346844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D186902-A845-43F8-A930-813F9076B77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657195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7441CF9-C470-4882-8BE1-9C1E74EA1D4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643574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8A30B6E-084A-4CB4-9518-F3B94EE083A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902120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B4A9166-CEC7-4756-93C1-D7BA385252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332515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1FB8E59-259B-4260-8D9D-B990A85974E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213144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092B692-E789-45E0-AA0A-E77B01FDD1D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695992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6CAAA81-6D86-44C1-95C8-7F010071145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878994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ED42A14-1D13-4F1F-972A-03375876256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82540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44F061F-596A-4846-82E4-1E29E5DE57BC}" type="datetimeFigureOut">
              <a:rPr lang="en-US" smtClean="0"/>
              <a:t>9/26/2011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716103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08BF0D5-FD1D-42D0-BDBD-CD3C0ED890F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704578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A096090-8573-4B05-AAEC-7E2FBAC502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978551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67844A9-1880-4369-B0D1-5D5A1D95E38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962224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E9FA8CD-C0AD-4E5D-9117-75FE92013B4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395979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D186902-A845-43F8-A930-813F9076B77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054115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7441CF9-C470-4882-8BE1-9C1E74EA1D4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342853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8A30B6E-084A-4CB4-9518-F3B94EE083A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301104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B4A9166-CEC7-4756-93C1-D7BA3852527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76018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44F061F-596A-4846-82E4-1E29E5DE57BC}" type="datetimeFigureOut">
              <a:rPr lang="en-US" smtClean="0"/>
              <a:t>9/26/2011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2886775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44F061F-596A-4846-82E4-1E29E5DE57BC}" type="datetimeFigureOut">
              <a:rPr lang="en-US" smtClean="0"/>
              <a:t>9/26/2011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2303090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4F061F-596A-4846-82E4-1E29E5DE57BC}" type="datetimeFigureOut">
              <a:rPr lang="en-US" smtClean="0"/>
              <a:t>9/26/2011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1685836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4F061F-596A-4846-82E4-1E29E5DE57BC}" type="datetimeFigureOut">
              <a:rPr lang="en-US" smtClean="0"/>
              <a:t>9/26/2011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4284638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4F061F-596A-4846-82E4-1E29E5DE57BC}" type="datetimeFigureOut">
              <a:rPr lang="en-US" smtClean="0"/>
              <a:t>9/26/2011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0358D4-99EE-4CA7-9E61-2D472A49D6DC}" type="slidenum">
              <a:rPr lang="en-US" smtClean="0"/>
              <a:t>‹#›</a:t>
            </a:fld>
            <a:endParaRPr lang="en-US"/>
          </a:p>
        </p:txBody>
      </p:sp>
    </p:spTree>
    <p:extLst>
      <p:ext uri="{BB962C8B-B14F-4D97-AF65-F5344CB8AC3E}">
        <p14:creationId xmlns:p14="http://schemas.microsoft.com/office/powerpoint/2010/main" val="3083056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4F061F-596A-4846-82E4-1E29E5DE57BC}" type="datetimeFigureOut">
              <a:rPr lang="en-US" smtClean="0"/>
              <a:t>9/26/2011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0358D4-99EE-4CA7-9E61-2D472A49D6DC}" type="slidenum">
              <a:rPr lang="en-US" smtClean="0"/>
              <a:t>‹#›</a:t>
            </a:fld>
            <a:endParaRPr lang="en-US"/>
          </a:p>
        </p:txBody>
      </p:sp>
    </p:spTree>
    <p:extLst>
      <p:ext uri="{BB962C8B-B14F-4D97-AF65-F5344CB8AC3E}">
        <p14:creationId xmlns:p14="http://schemas.microsoft.com/office/powerpoint/2010/main" val="391117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182F76"/>
            </a:gs>
            <a:gs pos="50000">
              <a:srgbClr val="3366FF"/>
            </a:gs>
            <a:gs pos="100000">
              <a:srgbClr val="182F7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C9D82BA7-8E3D-4F34-9E5D-59B05CA927E2}"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9746544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Verdana" pitchFamily="34" charset="0"/>
        </a:defRPr>
      </a:lvl2pPr>
      <a:lvl3pPr algn="ctr" rtl="0" eaLnBrk="0" fontAlgn="base" hangingPunct="0">
        <a:spcBef>
          <a:spcPct val="0"/>
        </a:spcBef>
        <a:spcAft>
          <a:spcPct val="0"/>
        </a:spcAft>
        <a:defRPr sz="4400">
          <a:solidFill>
            <a:schemeClr val="tx2"/>
          </a:solidFill>
          <a:latin typeface="Verdana" pitchFamily="34" charset="0"/>
        </a:defRPr>
      </a:lvl3pPr>
      <a:lvl4pPr algn="ctr" rtl="0" eaLnBrk="0" fontAlgn="base" hangingPunct="0">
        <a:spcBef>
          <a:spcPct val="0"/>
        </a:spcBef>
        <a:spcAft>
          <a:spcPct val="0"/>
        </a:spcAft>
        <a:defRPr sz="4400">
          <a:solidFill>
            <a:schemeClr val="tx2"/>
          </a:solidFill>
          <a:latin typeface="Verdana" pitchFamily="34" charset="0"/>
        </a:defRPr>
      </a:lvl4pPr>
      <a:lvl5pPr algn="ctr" rtl="0" eaLnBrk="0" fontAlgn="base" hangingPunct="0">
        <a:spcBef>
          <a:spcPct val="0"/>
        </a:spcBef>
        <a:spcAft>
          <a:spcPct val="0"/>
        </a:spcAft>
        <a:defRPr sz="4400">
          <a:solidFill>
            <a:schemeClr val="tx2"/>
          </a:solidFill>
          <a:latin typeface="Verdana"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182F76"/>
            </a:gs>
            <a:gs pos="50000">
              <a:srgbClr val="3366FF"/>
            </a:gs>
            <a:gs pos="100000">
              <a:srgbClr val="182F7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C9D82BA7-8E3D-4F34-9E5D-59B05CA927E2}"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204994131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Verdana" pitchFamily="34" charset="0"/>
        </a:defRPr>
      </a:lvl2pPr>
      <a:lvl3pPr algn="ctr" rtl="0" eaLnBrk="0" fontAlgn="base" hangingPunct="0">
        <a:spcBef>
          <a:spcPct val="0"/>
        </a:spcBef>
        <a:spcAft>
          <a:spcPct val="0"/>
        </a:spcAft>
        <a:defRPr sz="4400">
          <a:solidFill>
            <a:schemeClr val="tx2"/>
          </a:solidFill>
          <a:latin typeface="Verdana" pitchFamily="34" charset="0"/>
        </a:defRPr>
      </a:lvl3pPr>
      <a:lvl4pPr algn="ctr" rtl="0" eaLnBrk="0" fontAlgn="base" hangingPunct="0">
        <a:spcBef>
          <a:spcPct val="0"/>
        </a:spcBef>
        <a:spcAft>
          <a:spcPct val="0"/>
        </a:spcAft>
        <a:defRPr sz="4400">
          <a:solidFill>
            <a:schemeClr val="tx2"/>
          </a:solidFill>
          <a:latin typeface="Verdana" pitchFamily="34" charset="0"/>
        </a:defRPr>
      </a:lvl4pPr>
      <a:lvl5pPr algn="ctr" rtl="0" eaLnBrk="0" fontAlgn="base" hangingPunct="0">
        <a:spcBef>
          <a:spcPct val="0"/>
        </a:spcBef>
        <a:spcAft>
          <a:spcPct val="0"/>
        </a:spcAft>
        <a:defRPr sz="4400">
          <a:solidFill>
            <a:schemeClr val="tx2"/>
          </a:solidFill>
          <a:latin typeface="Verdana"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182F76"/>
            </a:gs>
            <a:gs pos="50000">
              <a:srgbClr val="3366FF"/>
            </a:gs>
            <a:gs pos="100000">
              <a:srgbClr val="182F7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fontAlgn="base">
              <a:spcBef>
                <a:spcPct val="0"/>
              </a:spcBef>
              <a:spcAft>
                <a:spcPct val="0"/>
              </a:spcAft>
              <a:defRPr/>
            </a:pPr>
            <a:fld id="{C9D82BA7-8E3D-4F34-9E5D-59B05CA927E2}"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67519482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Verdana" pitchFamily="34" charset="0"/>
        </a:defRPr>
      </a:lvl2pPr>
      <a:lvl3pPr algn="ctr" rtl="0" eaLnBrk="0" fontAlgn="base" hangingPunct="0">
        <a:spcBef>
          <a:spcPct val="0"/>
        </a:spcBef>
        <a:spcAft>
          <a:spcPct val="0"/>
        </a:spcAft>
        <a:defRPr sz="4400">
          <a:solidFill>
            <a:schemeClr val="tx2"/>
          </a:solidFill>
          <a:latin typeface="Verdana" pitchFamily="34" charset="0"/>
        </a:defRPr>
      </a:lvl3pPr>
      <a:lvl4pPr algn="ctr" rtl="0" eaLnBrk="0" fontAlgn="base" hangingPunct="0">
        <a:spcBef>
          <a:spcPct val="0"/>
        </a:spcBef>
        <a:spcAft>
          <a:spcPct val="0"/>
        </a:spcAft>
        <a:defRPr sz="4400">
          <a:solidFill>
            <a:schemeClr val="tx2"/>
          </a:solidFill>
          <a:latin typeface="Verdana" pitchFamily="34" charset="0"/>
        </a:defRPr>
      </a:lvl4pPr>
      <a:lvl5pPr algn="ctr" rtl="0" eaLnBrk="0" fontAlgn="base" hangingPunct="0">
        <a:spcBef>
          <a:spcPct val="0"/>
        </a:spcBef>
        <a:spcAft>
          <a:spcPct val="0"/>
        </a:spcAft>
        <a:defRPr sz="4400">
          <a:solidFill>
            <a:schemeClr val="tx2"/>
          </a:solidFill>
          <a:latin typeface="Verdana"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6.wmf"/></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image" Target="../media/image14.jpeg"/><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Layout" Target="../slideLayouts/slideLayout18.xml"/><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7.xml"/><Relationship Id="rId1" Type="http://schemas.openxmlformats.org/officeDocument/2006/relationships/slideLayout" Target="../slideLayouts/slideLayout30.xml"/><Relationship Id="rId5" Type="http://schemas.openxmlformats.org/officeDocument/2006/relationships/image" Target="../media/image19.png"/><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30.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30.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30.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27.xml"/><Relationship Id="rId1" Type="http://schemas.openxmlformats.org/officeDocument/2006/relationships/slideLayout" Target="../slideLayouts/slideLayout30.xml"/><Relationship Id="rId5" Type="http://schemas.openxmlformats.org/officeDocument/2006/relationships/image" Target="../media/image19.png"/><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30.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2.xml"/></Relationships>
</file>

<file path=ppt/slides/_rels/slide4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42.xml"/><Relationship Id="rId4" Type="http://schemas.openxmlformats.org/officeDocument/2006/relationships/image" Target="../media/image31.jpeg"/></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42.xml"/><Relationship Id="rId5" Type="http://schemas.openxmlformats.org/officeDocument/2006/relationships/image" Target="../media/image35.jpeg"/><Relationship Id="rId4" Type="http://schemas.openxmlformats.org/officeDocument/2006/relationships/image" Target="../media/image34.jpeg"/></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42.xml"/><Relationship Id="rId4" Type="http://schemas.openxmlformats.org/officeDocument/2006/relationships/image" Target="../media/image35.jpeg"/></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42.xml"/><Relationship Id="rId4" Type="http://schemas.openxmlformats.org/officeDocument/2006/relationships/image" Target="../media/image37.jpeg"/></Relationships>
</file>

<file path=ppt/slides/_rels/slide4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1.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wmf"/><Relationship Id="rId1" Type="http://schemas.openxmlformats.org/officeDocument/2006/relationships/slideLayout" Target="../slideLayouts/slideLayout37.xml"/></Relationships>
</file>

<file path=ppt/slides/_rels/slide49.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37.xml"/><Relationship Id="rId1" Type="http://schemas.openxmlformats.org/officeDocument/2006/relationships/slideLayout" Target="../slideLayouts/slideLayout42.xml"/><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2.xml"/><Relationship Id="rId5" Type="http://schemas.openxmlformats.org/officeDocument/2006/relationships/image" Target="../media/image20.png"/><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4.jpeg"/><Relationship Id="rId1" Type="http://schemas.openxmlformats.org/officeDocument/2006/relationships/slideLayout" Target="../slideLayouts/slideLayout42.xml"/><Relationship Id="rId6" Type="http://schemas.openxmlformats.org/officeDocument/2006/relationships/image" Target="../media/image20.png"/><Relationship Id="rId5" Type="http://schemas.openxmlformats.org/officeDocument/2006/relationships/image" Target="../media/image43.png"/><Relationship Id="rId4" Type="http://schemas.openxmlformats.org/officeDocument/2006/relationships/image" Target="../media/image42.png"/></Relationships>
</file>

<file path=ppt/slides/_rels/slide5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37.xml"/><Relationship Id="rId4" Type="http://schemas.openxmlformats.org/officeDocument/2006/relationships/image" Target="../media/image46.jpeg"/></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42.xml"/><Relationship Id="rId4" Type="http://schemas.openxmlformats.org/officeDocument/2006/relationships/image" Target="../media/image48.png"/></Relationships>
</file>

<file path=ppt/slides/_rels/slide5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42.xml"/><Relationship Id="rId6" Type="http://schemas.openxmlformats.org/officeDocument/2006/relationships/image" Target="../media/image48.png"/><Relationship Id="rId5" Type="http://schemas.openxmlformats.org/officeDocument/2006/relationships/image" Target="../media/image51.jpeg"/><Relationship Id="rId4" Type="http://schemas.openxmlformats.org/officeDocument/2006/relationships/image" Target="../media/image50.png"/></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42.xml"/><Relationship Id="rId5" Type="http://schemas.openxmlformats.org/officeDocument/2006/relationships/image" Target="../media/image52.png"/><Relationship Id="rId4" Type="http://schemas.openxmlformats.org/officeDocument/2006/relationships/image" Target="../media/image48.png"/></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2.png"/><Relationship Id="rId2" Type="http://schemas.openxmlformats.org/officeDocument/2006/relationships/notesSlide" Target="../notesSlides/notesSlide42.xml"/><Relationship Id="rId1" Type="http://schemas.openxmlformats.org/officeDocument/2006/relationships/slideLayout" Target="../slideLayouts/slideLayout42.xml"/><Relationship Id="rId6" Type="http://schemas.openxmlformats.org/officeDocument/2006/relationships/image" Target="../media/image48.png"/><Relationship Id="rId5" Type="http://schemas.openxmlformats.org/officeDocument/2006/relationships/image" Target="../media/image55.png"/><Relationship Id="rId4" Type="http://schemas.openxmlformats.org/officeDocument/2006/relationships/image" Target="../media/image54.png"/></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notesSlide" Target="../notesSlides/notesSlide43.xml"/><Relationship Id="rId1" Type="http://schemas.openxmlformats.org/officeDocument/2006/relationships/slideLayout" Target="../slideLayouts/slideLayout42.xml"/><Relationship Id="rId6" Type="http://schemas.openxmlformats.org/officeDocument/2006/relationships/image" Target="../media/image54.png"/><Relationship Id="rId5" Type="http://schemas.openxmlformats.org/officeDocument/2006/relationships/image" Target="../media/image58.png"/><Relationship Id="rId4" Type="http://schemas.openxmlformats.org/officeDocument/2006/relationships/image" Target="../media/image57.png"/></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4.xml"/><Relationship Id="rId1" Type="http://schemas.openxmlformats.org/officeDocument/2006/relationships/slideLayout" Target="../slideLayouts/slideLayout42.xml"/><Relationship Id="rId5" Type="http://schemas.openxmlformats.org/officeDocument/2006/relationships/image" Target="../media/image62.jpeg"/><Relationship Id="rId4" Type="http://schemas.openxmlformats.org/officeDocument/2006/relationships/image" Target="../media/image61.jpeg"/></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5.xml"/><Relationship Id="rId1" Type="http://schemas.openxmlformats.org/officeDocument/2006/relationships/slideLayout" Target="../slideLayouts/slideLayout42.xml"/><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6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42.xml"/></Relationships>
</file>

<file path=ppt/slides/_rels/slide61.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47.xml"/><Relationship Id="rId1" Type="http://schemas.openxmlformats.org/officeDocument/2006/relationships/slideLayout" Target="../slideLayouts/slideLayout42.xml"/><Relationship Id="rId5" Type="http://schemas.openxmlformats.org/officeDocument/2006/relationships/image" Target="../media/image19.png"/><Relationship Id="rId4" Type="http://schemas.openxmlformats.org/officeDocument/2006/relationships/image" Target="../media/image18.png"/></Relationships>
</file>

<file path=ppt/slides/_rels/slide6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4.jpeg"/><Relationship Id="rId1" Type="http://schemas.openxmlformats.org/officeDocument/2006/relationships/slideLayout" Target="../slideLayouts/slideLayout42.xml"/><Relationship Id="rId6" Type="http://schemas.openxmlformats.org/officeDocument/2006/relationships/image" Target="../media/image20.png"/><Relationship Id="rId5" Type="http://schemas.openxmlformats.org/officeDocument/2006/relationships/image" Target="../media/image43.png"/><Relationship Id="rId4" Type="http://schemas.openxmlformats.org/officeDocument/2006/relationships/image" Target="../media/image42.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42.xml"/></Relationships>
</file>

<file path=ppt/slides/_rels/slide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9.xml"/><Relationship Id="rId1" Type="http://schemas.openxmlformats.org/officeDocument/2006/relationships/slideLayout" Target="../slideLayouts/slideLayout42.xml"/><Relationship Id="rId4" Type="http://schemas.openxmlformats.org/officeDocument/2006/relationships/image" Target="../media/image67.png"/></Relationships>
</file>

<file path=ppt/slides/_rels/slide6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2.xml"/></Relationships>
</file>

<file path=ppt/slides/_rels/slide6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0.xml"/><Relationship Id="rId1" Type="http://schemas.openxmlformats.org/officeDocument/2006/relationships/slideLayout" Target="../slideLayouts/slideLayout42.xml"/><Relationship Id="rId6" Type="http://schemas.openxmlformats.org/officeDocument/2006/relationships/image" Target="../media/image69.png"/><Relationship Id="rId5" Type="http://schemas.openxmlformats.org/officeDocument/2006/relationships/image" Target="../media/image59.png"/><Relationship Id="rId4" Type="http://schemas.openxmlformats.org/officeDocument/2006/relationships/image" Target="../media/image68.jpeg"/></Relationships>
</file>

<file path=ppt/slides/_rels/slide6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2.xml"/></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1.xml"/><Relationship Id="rId1" Type="http://schemas.openxmlformats.org/officeDocument/2006/relationships/slideLayout" Target="../slideLayouts/slideLayout42.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2.xml"/><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53.xml"/><Relationship Id="rId1" Type="http://schemas.openxmlformats.org/officeDocument/2006/relationships/slideLayout" Target="../slideLayouts/slideLayout42.xml"/><Relationship Id="rId5" Type="http://schemas.openxmlformats.org/officeDocument/2006/relationships/image" Target="../media/image19.png"/><Relationship Id="rId4" Type="http://schemas.openxmlformats.org/officeDocument/2006/relationships/image" Target="../media/image18.png"/></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2.xml"/><Relationship Id="rId5" Type="http://schemas.openxmlformats.org/officeDocument/2006/relationships/image" Target="../media/image20.png"/><Relationship Id="rId4" Type="http://schemas.openxmlformats.org/officeDocument/2006/relationships/image" Target="../media/image43.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Reading Comprehension</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9127268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590800" y="0"/>
            <a:ext cx="6553200" cy="744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3200" b="1">
                <a:solidFill>
                  <a:srgbClr val="FFFFFF"/>
                </a:solidFill>
                <a:ea typeface="MS PGothic" pitchFamily="34" charset="-128"/>
              </a:rPr>
              <a:t>COMMON CORE STATE STANDARDS  INITIATIVE</a:t>
            </a:r>
          </a:p>
          <a:p>
            <a:pPr eaLnBrk="1" fontAlgn="base" hangingPunct="1">
              <a:spcBef>
                <a:spcPct val="50000"/>
              </a:spcBef>
              <a:spcAft>
                <a:spcPct val="0"/>
              </a:spcAft>
            </a:pPr>
            <a:r>
              <a:rPr lang="en-US" sz="2800" b="1">
                <a:solidFill>
                  <a:srgbClr val="FFFFFF"/>
                </a:solidFill>
                <a:ea typeface="MS PGothic" pitchFamily="34" charset="-128"/>
              </a:rPr>
              <a:t>{US Education initiative that follows “standards-based education reform”}</a:t>
            </a:r>
          </a:p>
          <a:p>
            <a:pPr eaLnBrk="1" fontAlgn="base" hangingPunct="1">
              <a:spcBef>
                <a:spcPct val="50000"/>
              </a:spcBef>
              <a:spcAft>
                <a:spcPct val="0"/>
              </a:spcAft>
            </a:pPr>
            <a:r>
              <a:rPr lang="en-US" sz="2800" b="1">
                <a:solidFill>
                  <a:srgbClr val="FFFFFF"/>
                </a:solidFill>
                <a:ea typeface="MS PGothic" pitchFamily="34" charset="-128"/>
              </a:rPr>
              <a:t>Sponsored by:</a:t>
            </a:r>
          </a:p>
          <a:p>
            <a:pPr eaLnBrk="1" fontAlgn="base" hangingPunct="1">
              <a:spcBef>
                <a:spcPct val="50000"/>
              </a:spcBef>
              <a:spcAft>
                <a:spcPct val="0"/>
              </a:spcAft>
            </a:pPr>
            <a:r>
              <a:rPr lang="en-US" sz="2800" b="1">
                <a:solidFill>
                  <a:srgbClr val="FFFFFF"/>
                </a:solidFill>
                <a:ea typeface="MS PGothic" pitchFamily="34" charset="-128"/>
              </a:rPr>
              <a:t>* National Governors Association</a:t>
            </a:r>
          </a:p>
          <a:p>
            <a:pPr eaLnBrk="1" fontAlgn="base" hangingPunct="1">
              <a:spcBef>
                <a:spcPct val="50000"/>
              </a:spcBef>
              <a:spcAft>
                <a:spcPct val="0"/>
              </a:spcAft>
            </a:pPr>
            <a:r>
              <a:rPr lang="en-US" sz="2800" b="1">
                <a:solidFill>
                  <a:srgbClr val="FFFFFF"/>
                </a:solidFill>
                <a:ea typeface="MS PGothic" pitchFamily="34" charset="-128"/>
              </a:rPr>
              <a:t>*Council of the Chief State School Officers</a:t>
            </a:r>
          </a:p>
          <a:p>
            <a:pPr eaLnBrk="1" fontAlgn="base" hangingPunct="1">
              <a:spcBef>
                <a:spcPct val="50000"/>
              </a:spcBef>
              <a:spcAft>
                <a:spcPct val="0"/>
              </a:spcAft>
            </a:pPr>
            <a:r>
              <a:rPr lang="en-US" sz="3200" b="1">
                <a:solidFill>
                  <a:srgbClr val="FFFF00"/>
                </a:solidFill>
                <a:ea typeface="MS PGothic" pitchFamily="34" charset="-128"/>
              </a:rPr>
              <a:t>“</a:t>
            </a:r>
            <a:r>
              <a:rPr lang="en-US" sz="2800" b="1">
                <a:solidFill>
                  <a:srgbClr val="FFFF00"/>
                </a:solidFill>
                <a:ea typeface="MS PGothic" pitchFamily="34" charset="-128"/>
              </a:rPr>
              <a:t>Improve the difficulty  of books being read. Less emphasis on how students  “feel” about a book and more on analyzing content.”                  2009</a:t>
            </a:r>
          </a:p>
          <a:p>
            <a:pPr eaLnBrk="1" fontAlgn="base" hangingPunct="1">
              <a:spcBef>
                <a:spcPct val="50000"/>
              </a:spcBef>
              <a:spcAft>
                <a:spcPct val="0"/>
              </a:spcAft>
            </a:pPr>
            <a:r>
              <a:rPr lang="en-US" sz="2000" b="1">
                <a:solidFill>
                  <a:srgbClr val="000000"/>
                </a:solidFill>
                <a:ea typeface="MS PGothic" pitchFamily="34" charset="-128"/>
              </a:rPr>
              <a:t>                                                                        </a:t>
            </a:r>
          </a:p>
        </p:txBody>
      </p:sp>
      <p:pic>
        <p:nvPicPr>
          <p:cNvPr id="24579" name="Picture 6"/>
          <p:cNvPicPr>
            <a:picLocks noChangeAspect="1" noChangeArrowheads="1"/>
          </p:cNvPicPr>
          <p:nvPr/>
        </p:nvPicPr>
        <p:blipFill>
          <a:blip r:embed="rId2">
            <a:extLst>
              <a:ext uri="{28A0092B-C50C-407E-A947-70E740481C1C}">
                <a14:useLocalDpi xmlns:a14="http://schemas.microsoft.com/office/drawing/2010/main" val="0"/>
              </a:ext>
            </a:extLst>
          </a:blip>
          <a:srcRect l="50000" t="14366" r="2034" b="13542"/>
          <a:stretch>
            <a:fillRect/>
          </a:stretch>
        </p:blipFill>
        <p:spPr bwMode="auto">
          <a:xfrm>
            <a:off x="0" y="533400"/>
            <a:ext cx="236220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902153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Line 1026"/>
          <p:cNvSpPr>
            <a:spLocks noChangeShapeType="1"/>
          </p:cNvSpPr>
          <p:nvPr/>
        </p:nvSpPr>
        <p:spPr bwMode="auto">
          <a:xfrm>
            <a:off x="1752600" y="1295400"/>
            <a:ext cx="5562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25603" name="Line 1027"/>
          <p:cNvSpPr>
            <a:spLocks noChangeShapeType="1"/>
          </p:cNvSpPr>
          <p:nvPr/>
        </p:nvSpPr>
        <p:spPr bwMode="auto">
          <a:xfrm>
            <a:off x="4495800" y="1295400"/>
            <a:ext cx="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25604" name="Line 1028"/>
          <p:cNvSpPr>
            <a:spLocks noChangeShapeType="1"/>
          </p:cNvSpPr>
          <p:nvPr/>
        </p:nvSpPr>
        <p:spPr bwMode="auto">
          <a:xfrm>
            <a:off x="1524000" y="1752600"/>
            <a:ext cx="6096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25605" name="Line 1029"/>
          <p:cNvSpPr>
            <a:spLocks noChangeShapeType="1"/>
          </p:cNvSpPr>
          <p:nvPr/>
        </p:nvSpPr>
        <p:spPr bwMode="auto">
          <a:xfrm>
            <a:off x="1524000" y="1752600"/>
            <a:ext cx="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25606" name="Line 1030"/>
          <p:cNvSpPr>
            <a:spLocks noChangeShapeType="1"/>
          </p:cNvSpPr>
          <p:nvPr/>
        </p:nvSpPr>
        <p:spPr bwMode="auto">
          <a:xfrm>
            <a:off x="7620000" y="1752600"/>
            <a:ext cx="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66567" name="Text Box 1031"/>
          <p:cNvSpPr txBox="1">
            <a:spLocks noChangeArrowheads="1"/>
          </p:cNvSpPr>
          <p:nvPr/>
        </p:nvSpPr>
        <p:spPr bwMode="auto">
          <a:xfrm>
            <a:off x="533400" y="2057400"/>
            <a:ext cx="31242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3200" b="1" u="sng">
                <a:solidFill>
                  <a:srgbClr val="FFFF00"/>
                </a:solidFill>
                <a:latin typeface="Times New Roman" pitchFamily="18" charset="0"/>
                <a:ea typeface="MS PGothic" pitchFamily="34" charset="-128"/>
              </a:rPr>
              <a:t>LITERARY</a:t>
            </a:r>
          </a:p>
          <a:p>
            <a:pPr eaLnBrk="1" fontAlgn="base" hangingPunct="1">
              <a:spcBef>
                <a:spcPct val="0"/>
              </a:spcBef>
              <a:spcAft>
                <a:spcPct val="0"/>
              </a:spcAft>
            </a:pPr>
            <a:r>
              <a:rPr lang="en-US" sz="3200" b="1" u="sng">
                <a:solidFill>
                  <a:srgbClr val="FFFF00"/>
                </a:solidFill>
                <a:latin typeface="Times New Roman" pitchFamily="18" charset="0"/>
                <a:ea typeface="MS PGothic" pitchFamily="34" charset="-128"/>
                <a:cs typeface="Times New Roman" pitchFamily="18" charset="0"/>
              </a:rPr>
              <a:t>F</a:t>
            </a:r>
            <a:r>
              <a:rPr lang="en-US" sz="3200" b="1" i="1" u="sng">
                <a:solidFill>
                  <a:srgbClr val="FFFF00"/>
                </a:solidFill>
                <a:latin typeface="Times New Roman" pitchFamily="18" charset="0"/>
                <a:ea typeface="MS PGothic" pitchFamily="34" charset="-128"/>
                <a:cs typeface="Times New Roman" pitchFamily="18" charset="0"/>
              </a:rPr>
              <a:t>iction</a:t>
            </a:r>
          </a:p>
          <a:p>
            <a:pPr eaLnBrk="1" fontAlgn="base" hangingPunct="1">
              <a:spcBef>
                <a:spcPct val="0"/>
              </a:spcBef>
              <a:spcAft>
                <a:spcPct val="0"/>
              </a:spcAft>
            </a:pPr>
            <a:r>
              <a:rPr lang="en-US" sz="3200" b="1" i="1" u="sng">
                <a:solidFill>
                  <a:srgbClr val="FFFF00"/>
                </a:solidFill>
                <a:latin typeface="Times New Roman" pitchFamily="18" charset="0"/>
                <a:ea typeface="MS PGothic" pitchFamily="34" charset="-128"/>
                <a:cs typeface="Times New Roman" pitchFamily="18" charset="0"/>
              </a:rPr>
              <a:t>Nonfiction</a:t>
            </a:r>
          </a:p>
          <a:p>
            <a:pPr eaLnBrk="1" fontAlgn="base" hangingPunct="1">
              <a:spcBef>
                <a:spcPct val="0"/>
              </a:spcBef>
              <a:spcAft>
                <a:spcPct val="0"/>
              </a:spcAft>
            </a:pPr>
            <a:r>
              <a:rPr lang="en-US" sz="3200" b="1" i="1" u="sng">
                <a:solidFill>
                  <a:srgbClr val="FFFF00"/>
                </a:solidFill>
                <a:latin typeface="Times New Roman" pitchFamily="18" charset="0"/>
                <a:ea typeface="MS PGothic" pitchFamily="34" charset="-128"/>
                <a:cs typeface="Times New Roman" pitchFamily="18" charset="0"/>
              </a:rPr>
              <a:t>Poetry</a:t>
            </a:r>
          </a:p>
          <a:p>
            <a:pPr eaLnBrk="1" fontAlgn="base" hangingPunct="1">
              <a:spcBef>
                <a:spcPct val="0"/>
              </a:spcBef>
              <a:spcAft>
                <a:spcPct val="0"/>
              </a:spcAft>
            </a:pPr>
            <a:r>
              <a:rPr lang="en-US" sz="3200" b="1" i="1" u="sng">
                <a:solidFill>
                  <a:srgbClr val="FFFF00"/>
                </a:solidFill>
                <a:latin typeface="Times New Roman" pitchFamily="18" charset="0"/>
                <a:ea typeface="MS PGothic" pitchFamily="34" charset="-128"/>
                <a:cs typeface="Times New Roman" pitchFamily="18" charset="0"/>
              </a:rPr>
              <a:t>Drama</a:t>
            </a:r>
          </a:p>
          <a:p>
            <a:pPr eaLnBrk="1" fontAlgn="base" hangingPunct="1">
              <a:spcBef>
                <a:spcPct val="0"/>
              </a:spcBef>
              <a:spcAft>
                <a:spcPct val="0"/>
              </a:spcAft>
            </a:pPr>
            <a:r>
              <a:rPr lang="en-US" sz="3200" b="1" i="1" u="sng">
                <a:solidFill>
                  <a:srgbClr val="FFFF00"/>
                </a:solidFill>
                <a:latin typeface="Times New Roman" pitchFamily="18" charset="0"/>
                <a:ea typeface="MS PGothic" pitchFamily="34" charset="-128"/>
                <a:cs typeface="Times New Roman" pitchFamily="18" charset="0"/>
              </a:rPr>
              <a:t>Read-a Loud</a:t>
            </a:r>
            <a:endParaRPr lang="en-US" sz="3200" b="1" u="sng">
              <a:solidFill>
                <a:srgbClr val="FFFF00"/>
              </a:solidFill>
              <a:latin typeface="Times New Roman" pitchFamily="18" charset="0"/>
              <a:ea typeface="MS PGothic" pitchFamily="34" charset="-128"/>
              <a:cs typeface="Times New Roman" pitchFamily="18" charset="0"/>
            </a:endParaRPr>
          </a:p>
        </p:txBody>
      </p:sp>
      <p:sp>
        <p:nvSpPr>
          <p:cNvPr id="66568" name="Text Box 1032"/>
          <p:cNvSpPr txBox="1">
            <a:spLocks noChangeArrowheads="1"/>
          </p:cNvSpPr>
          <p:nvPr/>
        </p:nvSpPr>
        <p:spPr bwMode="auto">
          <a:xfrm>
            <a:off x="5167313" y="2133600"/>
            <a:ext cx="38862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3200" b="1" u="sng">
                <a:solidFill>
                  <a:srgbClr val="FFFF00"/>
                </a:solidFill>
                <a:latin typeface="Times New Roman" pitchFamily="18" charset="0"/>
                <a:ea typeface="MS PGothic" pitchFamily="34" charset="-128"/>
              </a:rPr>
              <a:t>INFORMATIONAL</a:t>
            </a:r>
          </a:p>
          <a:p>
            <a:pPr eaLnBrk="1" fontAlgn="base" hangingPunct="1">
              <a:spcBef>
                <a:spcPct val="0"/>
              </a:spcBef>
              <a:spcAft>
                <a:spcPct val="0"/>
              </a:spcAft>
            </a:pPr>
            <a:endParaRPr lang="en-US" sz="3200" b="1" u="sng">
              <a:solidFill>
                <a:srgbClr val="FFFF00"/>
              </a:solidFill>
              <a:latin typeface="Times New Roman" pitchFamily="18" charset="0"/>
              <a:ea typeface="MS PGothic" pitchFamily="34" charset="-128"/>
            </a:endParaRPr>
          </a:p>
          <a:p>
            <a:pPr eaLnBrk="1" fontAlgn="base" hangingPunct="1">
              <a:spcBef>
                <a:spcPct val="0"/>
              </a:spcBef>
              <a:spcAft>
                <a:spcPct val="0"/>
              </a:spcAft>
            </a:pPr>
            <a:r>
              <a:rPr lang="en-US" sz="3200" b="1" u="sng">
                <a:solidFill>
                  <a:srgbClr val="FFFF00"/>
                </a:solidFill>
                <a:latin typeface="Times New Roman" pitchFamily="18" charset="0"/>
                <a:ea typeface="MS PGothic" pitchFamily="34" charset="-128"/>
                <a:cs typeface="Times New Roman" pitchFamily="18" charset="0"/>
              </a:rPr>
              <a:t>Expository</a:t>
            </a:r>
          </a:p>
          <a:p>
            <a:pPr eaLnBrk="1" fontAlgn="base" hangingPunct="1">
              <a:spcBef>
                <a:spcPct val="0"/>
              </a:spcBef>
              <a:spcAft>
                <a:spcPct val="0"/>
              </a:spcAft>
            </a:pPr>
            <a:endParaRPr lang="en-US" sz="3200" b="1" u="sng">
              <a:solidFill>
                <a:srgbClr val="FFFF00"/>
              </a:solidFill>
              <a:latin typeface="Times New Roman" pitchFamily="18" charset="0"/>
              <a:ea typeface="MS PGothic" pitchFamily="34" charset="-128"/>
              <a:cs typeface="Times New Roman" pitchFamily="18" charset="0"/>
            </a:endParaRPr>
          </a:p>
          <a:p>
            <a:pPr eaLnBrk="1" fontAlgn="base" hangingPunct="1">
              <a:spcBef>
                <a:spcPct val="0"/>
              </a:spcBef>
              <a:spcAft>
                <a:spcPct val="0"/>
              </a:spcAft>
            </a:pPr>
            <a:r>
              <a:rPr lang="en-US" sz="3200" b="1" u="sng">
                <a:solidFill>
                  <a:srgbClr val="FFFF00"/>
                </a:solidFill>
                <a:latin typeface="Times New Roman" pitchFamily="18" charset="0"/>
                <a:ea typeface="MS PGothic" pitchFamily="34" charset="-128"/>
                <a:cs typeface="Times New Roman" pitchFamily="18" charset="0"/>
              </a:rPr>
              <a:t>(main idea,  chronological order,</a:t>
            </a:r>
          </a:p>
          <a:p>
            <a:pPr eaLnBrk="1" fontAlgn="base" hangingPunct="1">
              <a:spcBef>
                <a:spcPct val="0"/>
              </a:spcBef>
              <a:spcAft>
                <a:spcPct val="0"/>
              </a:spcAft>
            </a:pPr>
            <a:r>
              <a:rPr lang="en-US" sz="3200" b="1" u="sng">
                <a:solidFill>
                  <a:srgbClr val="FFFF00"/>
                </a:solidFill>
                <a:latin typeface="Times New Roman" pitchFamily="18" charset="0"/>
                <a:ea typeface="MS PGothic" pitchFamily="34" charset="-128"/>
                <a:cs typeface="Times New Roman" pitchFamily="18" charset="0"/>
              </a:rPr>
              <a:t>comparison/contrast,</a:t>
            </a:r>
          </a:p>
          <a:p>
            <a:pPr eaLnBrk="1" fontAlgn="base" hangingPunct="1">
              <a:spcBef>
                <a:spcPct val="0"/>
              </a:spcBef>
              <a:spcAft>
                <a:spcPct val="0"/>
              </a:spcAft>
            </a:pPr>
            <a:r>
              <a:rPr lang="en-US" sz="3200" b="1" u="sng">
                <a:solidFill>
                  <a:srgbClr val="FFFF00"/>
                </a:solidFill>
                <a:latin typeface="Times New Roman" pitchFamily="18" charset="0"/>
                <a:ea typeface="MS PGothic" pitchFamily="34" charset="-128"/>
                <a:cs typeface="Times New Roman" pitchFamily="18" charset="0"/>
              </a:rPr>
              <a:t>cause/effect, whole to part)  </a:t>
            </a:r>
          </a:p>
          <a:p>
            <a:pPr eaLnBrk="1" fontAlgn="base" hangingPunct="1">
              <a:spcBef>
                <a:spcPct val="0"/>
              </a:spcBef>
              <a:spcAft>
                <a:spcPct val="0"/>
              </a:spcAft>
            </a:pPr>
            <a:endParaRPr lang="en-US" sz="3200" b="1" u="sng">
              <a:solidFill>
                <a:srgbClr val="000000"/>
              </a:solidFill>
              <a:latin typeface="Times New Roman" pitchFamily="18" charset="0"/>
              <a:ea typeface="MS PGothic" pitchFamily="34" charset="-128"/>
              <a:cs typeface="Times New Roman" pitchFamily="18" charset="0"/>
            </a:endParaRPr>
          </a:p>
        </p:txBody>
      </p:sp>
      <p:sp>
        <p:nvSpPr>
          <p:cNvPr id="25609" name="TextBox 9"/>
          <p:cNvSpPr txBox="1">
            <a:spLocks noChangeArrowheads="1"/>
          </p:cNvSpPr>
          <p:nvPr/>
        </p:nvSpPr>
        <p:spPr bwMode="auto">
          <a:xfrm>
            <a:off x="2362200" y="609600"/>
            <a:ext cx="4419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4000" b="1">
                <a:solidFill>
                  <a:srgbClr val="FFFF00"/>
                </a:solidFill>
                <a:ea typeface="MS PGothic" pitchFamily="34" charset="-128"/>
              </a:rPr>
              <a:t>Reading Strands</a:t>
            </a:r>
          </a:p>
        </p:txBody>
      </p:sp>
      <p:sp>
        <p:nvSpPr>
          <p:cNvPr id="25610" name="TextBox 9"/>
          <p:cNvSpPr txBox="1">
            <a:spLocks noChangeArrowheads="1"/>
          </p:cNvSpPr>
          <p:nvPr/>
        </p:nvSpPr>
        <p:spPr bwMode="auto">
          <a:xfrm>
            <a:off x="1828800" y="-76200"/>
            <a:ext cx="65325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2400">
                <a:solidFill>
                  <a:srgbClr val="FFFFFF"/>
                </a:solidFill>
                <a:ea typeface="MS PGothic" pitchFamily="34" charset="-128"/>
              </a:rPr>
              <a:t>Content Specific Information can be accessed: </a:t>
            </a:r>
          </a:p>
          <a:p>
            <a:pPr algn="ctr" eaLnBrk="1" fontAlgn="base" hangingPunct="1">
              <a:spcBef>
                <a:spcPct val="0"/>
              </a:spcBef>
              <a:spcAft>
                <a:spcPct val="0"/>
              </a:spcAft>
            </a:pPr>
            <a:r>
              <a:rPr lang="en-US" sz="2400">
                <a:solidFill>
                  <a:srgbClr val="FFFFFF"/>
                </a:solidFill>
                <a:ea typeface="MS PGothic" pitchFamily="34" charset="-128"/>
              </a:rPr>
              <a:t>http//corestandards.org</a:t>
            </a:r>
          </a:p>
        </p:txBody>
      </p:sp>
    </p:spTree>
    <p:extLst>
      <p:ext uri="{BB962C8B-B14F-4D97-AF65-F5344CB8AC3E}">
        <p14:creationId xmlns:p14="http://schemas.microsoft.com/office/powerpoint/2010/main" val="25090917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567"/>
                                        </p:tgtEl>
                                        <p:attrNameLst>
                                          <p:attrName>style.visibility</p:attrName>
                                        </p:attrNameLst>
                                      </p:cBhvr>
                                      <p:to>
                                        <p:strVal val="visible"/>
                                      </p:to>
                                    </p:set>
                                    <p:animEffect transition="in" filter="wipe(left)">
                                      <p:cBhvr>
                                        <p:cTn id="7" dur="500"/>
                                        <p:tgtEl>
                                          <p:spTgt spid="665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66568"/>
                                        </p:tgtEl>
                                        <p:attrNameLst>
                                          <p:attrName>style.visibility</p:attrName>
                                        </p:attrNameLst>
                                      </p:cBhvr>
                                      <p:to>
                                        <p:strVal val="visible"/>
                                      </p:to>
                                    </p:set>
                                    <p:animEffect transition="in" filter="wipe(right)">
                                      <p:cBhvr>
                                        <p:cTn id="12" dur="500"/>
                                        <p:tgtEl>
                                          <p:spTgt spid="66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7" grpId="0" autoUpdateAnimBg="0"/>
      <p:bldP spid="6656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638"/>
            <a:ext cx="7924800" cy="6208712"/>
          </a:xfrm>
          <a:ln w="28575">
            <a:solidFill>
              <a:schemeClr val="tx1"/>
            </a:solidFill>
          </a:ln>
        </p:spPr>
        <p:txBody>
          <a:bodyPr rtlCol="0">
            <a:normAutofit/>
          </a:bodyPr>
          <a:lstStyle/>
          <a:p>
            <a:pPr fontAlgn="auto">
              <a:spcAft>
                <a:spcPts val="0"/>
              </a:spcAft>
              <a:defRPr/>
            </a:pPr>
            <a:r>
              <a:rPr lang="en-US" sz="4000" b="1">
                <a:solidFill>
                  <a:srgbClr val="FF3300"/>
                </a:solidFill>
                <a:effectLst>
                  <a:outerShdw blurRad="38100" dist="38100" dir="2700000" algn="tl">
                    <a:srgbClr val="DDDDDD"/>
                  </a:outerShdw>
                </a:effectLst>
              </a:rPr>
              <a:t>Northwest Regional Labs</a:t>
            </a:r>
          </a:p>
        </p:txBody>
      </p:sp>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l="36250" t="38000" r="32500" b="16000"/>
          <a:stretch>
            <a:fillRect/>
          </a:stretch>
        </p:blipFill>
        <p:spPr bwMode="auto">
          <a:xfrm>
            <a:off x="914400" y="1295400"/>
            <a:ext cx="7086600" cy="491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4" descr="j031005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6400" y="1676400"/>
            <a:ext cx="11557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Oval 5"/>
          <p:cNvSpPr>
            <a:spLocks noChangeArrowheads="1"/>
          </p:cNvSpPr>
          <p:nvPr/>
        </p:nvSpPr>
        <p:spPr bwMode="auto">
          <a:xfrm>
            <a:off x="736600" y="2895600"/>
            <a:ext cx="3276600" cy="2286000"/>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26630" name="TextBox 5"/>
          <p:cNvSpPr txBox="1">
            <a:spLocks noChangeArrowheads="1"/>
          </p:cNvSpPr>
          <p:nvPr/>
        </p:nvSpPr>
        <p:spPr bwMode="auto">
          <a:xfrm>
            <a:off x="2362200" y="522288"/>
            <a:ext cx="43053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3200">
                <a:solidFill>
                  <a:srgbClr val="FF0000"/>
                </a:solidFill>
                <a:ea typeface="MS PGothic" pitchFamily="34" charset="-128"/>
              </a:rPr>
              <a:t>Northwest Regional Labs</a:t>
            </a:r>
          </a:p>
        </p:txBody>
      </p:sp>
    </p:spTree>
    <p:extLst>
      <p:ext uri="{BB962C8B-B14F-4D97-AF65-F5344CB8AC3E}">
        <p14:creationId xmlns:p14="http://schemas.microsoft.com/office/powerpoint/2010/main" val="40313357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to="" calcmode="lin" valueType="num">
                                      <p:cBhvr>
                                        <p:cTn id="7" dur="1" fill="hold"/>
                                        <p:tgtEl>
                                          <p:spTgt spid="1946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3"/>
          <p:cNvGrpSpPr>
            <a:grpSpLocks/>
          </p:cNvGrpSpPr>
          <p:nvPr/>
        </p:nvGrpSpPr>
        <p:grpSpPr bwMode="auto">
          <a:xfrm>
            <a:off x="0" y="2667000"/>
            <a:ext cx="9144000" cy="3005138"/>
            <a:chOff x="152400" y="2805546"/>
            <a:chExt cx="8894618" cy="3004704"/>
          </a:xfrm>
        </p:grpSpPr>
        <p:pic>
          <p:nvPicPr>
            <p:cNvPr id="27652" name="Picture 2" descr="TRE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429000"/>
              <a:ext cx="8894618"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1" descr="FLOW.png"/>
            <p:cNvPicPr>
              <a:picLocks noChangeAspect="1"/>
            </p:cNvPicPr>
            <p:nvPr/>
          </p:nvPicPr>
          <p:blipFill>
            <a:blip r:embed="rId3">
              <a:extLst>
                <a:ext uri="{28A0092B-C50C-407E-A947-70E740481C1C}">
                  <a14:useLocalDpi xmlns:a14="http://schemas.microsoft.com/office/drawing/2010/main" val="0"/>
                </a:ext>
              </a:extLst>
            </a:blip>
            <a:srcRect b="17845"/>
            <a:stretch>
              <a:fillRect/>
            </a:stretch>
          </p:blipFill>
          <p:spPr bwMode="auto">
            <a:xfrm>
              <a:off x="152401" y="2805546"/>
              <a:ext cx="8880764" cy="169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51" name="TextBox 5"/>
          <p:cNvSpPr txBox="1">
            <a:spLocks noChangeArrowheads="1"/>
          </p:cNvSpPr>
          <p:nvPr/>
        </p:nvSpPr>
        <p:spPr bwMode="auto">
          <a:xfrm>
            <a:off x="228600" y="304800"/>
            <a:ext cx="8763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200" b="1">
                <a:solidFill>
                  <a:srgbClr val="FFFFFF"/>
                </a:solidFill>
                <a:ea typeface="MS PGothic" pitchFamily="34" charset="-128"/>
              </a:rPr>
              <a:t>ACTIVATE  YOUR  PRIOR  KNOWLEDGE:</a:t>
            </a:r>
          </a:p>
          <a:p>
            <a:pPr algn="ctr" eaLnBrk="1" fontAlgn="base" hangingPunct="1">
              <a:spcBef>
                <a:spcPct val="0"/>
              </a:spcBef>
              <a:spcAft>
                <a:spcPct val="0"/>
              </a:spcAft>
            </a:pPr>
            <a:endParaRPr lang="en-US" sz="3200" b="1">
              <a:solidFill>
                <a:srgbClr val="FFFFFF"/>
              </a:solidFill>
              <a:ea typeface="MS PGothic" pitchFamily="34" charset="-128"/>
            </a:endParaRPr>
          </a:p>
          <a:p>
            <a:pPr algn="ctr" eaLnBrk="1" fontAlgn="base" hangingPunct="1">
              <a:spcBef>
                <a:spcPct val="0"/>
              </a:spcBef>
              <a:spcAft>
                <a:spcPct val="0"/>
              </a:spcAft>
            </a:pPr>
            <a:r>
              <a:rPr lang="en-US" sz="3200" b="1">
                <a:solidFill>
                  <a:srgbClr val="FFFFFF"/>
                </a:solidFill>
                <a:ea typeface="MS PGothic" pitchFamily="34" charset="-128"/>
              </a:rPr>
              <a:t>  READING  COMPREHENSION</a:t>
            </a:r>
          </a:p>
        </p:txBody>
      </p:sp>
    </p:spTree>
    <p:extLst>
      <p:ext uri="{BB962C8B-B14F-4D97-AF65-F5344CB8AC3E}">
        <p14:creationId xmlns:p14="http://schemas.microsoft.com/office/powerpoint/2010/main" val="4036314494"/>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304800" y="3124200"/>
            <a:ext cx="2741613" cy="2014538"/>
          </a:xfrm>
          <a:prstGeom prst="rect">
            <a:avLst/>
          </a:prstGeom>
          <a:solidFill>
            <a:schemeClr val="bg1"/>
          </a:solidFill>
          <a:ln w="76200">
            <a:solidFill>
              <a:srgbClr val="CC0000"/>
            </a:solidFill>
            <a:miter lim="800000"/>
            <a:headEnd/>
            <a:tailEnd/>
          </a:ln>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28675" name="Text Box 3"/>
          <p:cNvSpPr txBox="1">
            <a:spLocks noChangeArrowheads="1"/>
          </p:cNvSpPr>
          <p:nvPr/>
        </p:nvSpPr>
        <p:spPr bwMode="auto">
          <a:xfrm>
            <a:off x="304800" y="3276600"/>
            <a:ext cx="27416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2400" b="1">
                <a:solidFill>
                  <a:srgbClr val="FF0000"/>
                </a:solidFill>
                <a:latin typeface="Calibri" pitchFamily="34" charset="0"/>
                <a:ea typeface="MS PGothic" pitchFamily="34" charset="-128"/>
              </a:rPr>
              <a:t>BEFORE</a:t>
            </a: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Previewing and</a:t>
            </a: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Predicting with</a:t>
            </a: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TEXT FEATURES</a:t>
            </a:r>
          </a:p>
        </p:txBody>
      </p:sp>
      <p:sp>
        <p:nvSpPr>
          <p:cNvPr id="28676" name="Rectangle 4"/>
          <p:cNvSpPr>
            <a:spLocks noChangeArrowheads="1"/>
          </p:cNvSpPr>
          <p:nvPr/>
        </p:nvSpPr>
        <p:spPr bwMode="auto">
          <a:xfrm>
            <a:off x="3505200" y="3124200"/>
            <a:ext cx="2157413" cy="2014538"/>
          </a:xfrm>
          <a:prstGeom prst="rect">
            <a:avLst/>
          </a:prstGeom>
          <a:solidFill>
            <a:schemeClr val="bg1"/>
          </a:solidFill>
          <a:ln w="76200">
            <a:solidFill>
              <a:srgbClr val="CC0000"/>
            </a:solidFill>
            <a:miter lim="800000"/>
            <a:headEnd/>
            <a:tailEnd/>
          </a:ln>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28677" name="Rectangle 5"/>
          <p:cNvSpPr>
            <a:spLocks noChangeArrowheads="1"/>
          </p:cNvSpPr>
          <p:nvPr/>
        </p:nvSpPr>
        <p:spPr bwMode="auto">
          <a:xfrm>
            <a:off x="6400800" y="3048000"/>
            <a:ext cx="2362200" cy="2166938"/>
          </a:xfrm>
          <a:prstGeom prst="rect">
            <a:avLst/>
          </a:prstGeom>
          <a:solidFill>
            <a:schemeClr val="bg1"/>
          </a:solidFill>
          <a:ln w="76200">
            <a:solidFill>
              <a:srgbClr val="CC0000"/>
            </a:solidFill>
            <a:miter lim="800000"/>
            <a:headEnd/>
            <a:tailEnd/>
          </a:ln>
        </p:spPr>
        <p:txBody>
          <a:bodyPr wrap="none" anchor="ctr"/>
          <a:lstStyle/>
          <a:p>
            <a:pPr fontAlgn="base">
              <a:spcBef>
                <a:spcPct val="0"/>
              </a:spcBef>
              <a:spcAft>
                <a:spcPct val="0"/>
              </a:spcAft>
            </a:pPr>
            <a:endParaRPr lang="en-US" sz="2000">
              <a:solidFill>
                <a:srgbClr val="0000FF"/>
              </a:solidFill>
              <a:latin typeface="Calibri" pitchFamily="34" charset="0"/>
            </a:endParaRPr>
          </a:p>
        </p:txBody>
      </p:sp>
      <p:sp>
        <p:nvSpPr>
          <p:cNvPr id="28678" name="Text Box 6"/>
          <p:cNvSpPr txBox="1">
            <a:spLocks noChangeArrowheads="1"/>
          </p:cNvSpPr>
          <p:nvPr/>
        </p:nvSpPr>
        <p:spPr bwMode="auto">
          <a:xfrm>
            <a:off x="3581400" y="3276600"/>
            <a:ext cx="2057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r>
              <a:rPr lang="en-US" sz="2400" b="1">
                <a:solidFill>
                  <a:srgbClr val="FF0000"/>
                </a:solidFill>
                <a:latin typeface="Calibri" pitchFamily="34" charset="0"/>
                <a:ea typeface="MS PGothic" pitchFamily="34" charset="-128"/>
              </a:rPr>
              <a:t>DURING</a:t>
            </a: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p:txBody>
      </p:sp>
      <p:sp>
        <p:nvSpPr>
          <p:cNvPr id="28679" name="Text Box 7"/>
          <p:cNvSpPr txBox="1">
            <a:spLocks noChangeArrowheads="1"/>
          </p:cNvSpPr>
          <p:nvPr/>
        </p:nvSpPr>
        <p:spPr bwMode="auto">
          <a:xfrm>
            <a:off x="7010400" y="3124200"/>
            <a:ext cx="9890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endParaRPr lang="en-US" sz="2800" b="1">
              <a:solidFill>
                <a:srgbClr val="0000FF"/>
              </a:solidFill>
              <a:latin typeface="Calibri" pitchFamily="34" charset="0"/>
              <a:ea typeface="MS PGothic" pitchFamily="34" charset="-128"/>
            </a:endParaRPr>
          </a:p>
          <a:p>
            <a:pPr algn="ctr" eaLnBrk="1" fontAlgn="base" hangingPunct="1">
              <a:spcBef>
                <a:spcPct val="0"/>
              </a:spcBef>
              <a:spcAft>
                <a:spcPct val="0"/>
              </a:spcAft>
            </a:pPr>
            <a:r>
              <a:rPr lang="en-US" sz="2400" b="1">
                <a:solidFill>
                  <a:srgbClr val="FF0000"/>
                </a:solidFill>
                <a:latin typeface="Calibri" pitchFamily="34" charset="0"/>
                <a:ea typeface="MS PGothic" pitchFamily="34" charset="-128"/>
              </a:rPr>
              <a:t>AFTER</a:t>
            </a:r>
          </a:p>
          <a:p>
            <a:pPr algn="ctr" eaLnBrk="1" fontAlgn="base" hangingPunct="1">
              <a:spcBef>
                <a:spcPct val="0"/>
              </a:spcBef>
              <a:spcAft>
                <a:spcPct val="0"/>
              </a:spcAft>
            </a:pPr>
            <a:endParaRPr lang="en-US" sz="28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800" b="1">
              <a:solidFill>
                <a:srgbClr val="0000FF"/>
              </a:solidFill>
              <a:latin typeface="Calibri" pitchFamily="34" charset="0"/>
              <a:ea typeface="MS PGothic" pitchFamily="34" charset="-128"/>
            </a:endParaRPr>
          </a:p>
        </p:txBody>
      </p:sp>
      <p:sp>
        <p:nvSpPr>
          <p:cNvPr id="28680" name="Line 8"/>
          <p:cNvSpPr>
            <a:spLocks noChangeShapeType="1"/>
          </p:cNvSpPr>
          <p:nvPr/>
        </p:nvSpPr>
        <p:spPr bwMode="auto">
          <a:xfrm>
            <a:off x="3048000" y="3429000"/>
            <a:ext cx="457200" cy="0"/>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28681" name="Line 9"/>
          <p:cNvSpPr>
            <a:spLocks noChangeShapeType="1"/>
          </p:cNvSpPr>
          <p:nvPr/>
        </p:nvSpPr>
        <p:spPr bwMode="auto">
          <a:xfrm>
            <a:off x="5662613" y="3460750"/>
            <a:ext cx="661987" cy="0"/>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28682" name="Text Box 10"/>
          <p:cNvSpPr txBox="1">
            <a:spLocks noChangeArrowheads="1"/>
          </p:cNvSpPr>
          <p:nvPr/>
        </p:nvSpPr>
        <p:spPr bwMode="auto">
          <a:xfrm>
            <a:off x="750888" y="0"/>
            <a:ext cx="7551737"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200" b="1">
                <a:solidFill>
                  <a:srgbClr val="000000"/>
                </a:solidFill>
                <a:latin typeface="Calibri" pitchFamily="34" charset="0"/>
                <a:ea typeface="MS PGothic" pitchFamily="34" charset="-128"/>
              </a:rPr>
              <a:t>Progression of  READING COMPREHENSION </a:t>
            </a:r>
          </a:p>
        </p:txBody>
      </p:sp>
      <p:pic>
        <p:nvPicPr>
          <p:cNvPr id="28683"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50000" t="14366" r="2034" b="13542"/>
          <a:stretch>
            <a:fillRect/>
          </a:stretch>
        </p:blipFill>
        <p:spPr bwMode="auto">
          <a:xfrm>
            <a:off x="3810000" y="838200"/>
            <a:ext cx="1828800"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4" name="TextBox 14"/>
          <p:cNvSpPr txBox="1">
            <a:spLocks noChangeArrowheads="1"/>
          </p:cNvSpPr>
          <p:nvPr/>
        </p:nvSpPr>
        <p:spPr bwMode="auto">
          <a:xfrm>
            <a:off x="3810000" y="2082800"/>
            <a:ext cx="1855788" cy="46196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FF"/>
                </a:solidFill>
                <a:ea typeface="MS PGothic" pitchFamily="34" charset="-128"/>
              </a:rPr>
              <a:t>PP. 142-158 </a:t>
            </a:r>
          </a:p>
        </p:txBody>
      </p:sp>
      <p:sp>
        <p:nvSpPr>
          <p:cNvPr id="16" name="Oval 5"/>
          <p:cNvSpPr>
            <a:spLocks noChangeArrowheads="1"/>
          </p:cNvSpPr>
          <p:nvPr/>
        </p:nvSpPr>
        <p:spPr bwMode="auto">
          <a:xfrm>
            <a:off x="228600" y="3048000"/>
            <a:ext cx="2743200" cy="2133600"/>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17" name="Rectangle 13"/>
          <p:cNvSpPr>
            <a:spLocks noChangeArrowheads="1"/>
          </p:cNvSpPr>
          <p:nvPr/>
        </p:nvSpPr>
        <p:spPr bwMode="auto">
          <a:xfrm>
            <a:off x="228600" y="0"/>
            <a:ext cx="8770938" cy="67484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18" name="TextBox 17"/>
          <p:cNvSpPr txBox="1">
            <a:spLocks noChangeArrowheads="1"/>
          </p:cNvSpPr>
          <p:nvPr/>
        </p:nvSpPr>
        <p:spPr bwMode="auto">
          <a:xfrm>
            <a:off x="628650" y="914400"/>
            <a:ext cx="2262188" cy="12001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b="1">
                <a:solidFill>
                  <a:srgbClr val="000000"/>
                </a:solidFill>
                <a:latin typeface="Comic Sans MS" pitchFamily="66" charset="0"/>
                <a:ea typeface="MS PGothic" pitchFamily="34" charset="-128"/>
              </a:rPr>
              <a:t>21</a:t>
            </a:r>
            <a:r>
              <a:rPr lang="en-US" b="1" baseline="30000">
                <a:solidFill>
                  <a:srgbClr val="000000"/>
                </a:solidFill>
                <a:latin typeface="Comic Sans MS" pitchFamily="66" charset="0"/>
                <a:ea typeface="MS PGothic" pitchFamily="34" charset="-128"/>
              </a:rPr>
              <a:t>st</a:t>
            </a:r>
            <a:r>
              <a:rPr lang="en-US" b="1">
                <a:solidFill>
                  <a:srgbClr val="000000"/>
                </a:solidFill>
                <a:latin typeface="Comic Sans MS" pitchFamily="66" charset="0"/>
                <a:ea typeface="MS PGothic" pitchFamily="34" charset="-128"/>
              </a:rPr>
              <a:t> Century Skills</a:t>
            </a:r>
          </a:p>
          <a:p>
            <a:pPr algn="ctr" eaLnBrk="1" fontAlgn="base" hangingPunct="1">
              <a:spcBef>
                <a:spcPct val="0"/>
              </a:spcBef>
              <a:spcAft>
                <a:spcPct val="0"/>
              </a:spcAft>
            </a:pPr>
            <a:r>
              <a:rPr lang="en-US" b="1">
                <a:solidFill>
                  <a:srgbClr val="000000"/>
                </a:solidFill>
                <a:latin typeface="Comic Sans MS" pitchFamily="66" charset="0"/>
                <a:ea typeface="MS PGothic" pitchFamily="34" charset="-128"/>
              </a:rPr>
              <a:t>Core Standards</a:t>
            </a:r>
          </a:p>
          <a:p>
            <a:pPr algn="ctr" eaLnBrk="1" fontAlgn="base" hangingPunct="1">
              <a:spcBef>
                <a:spcPct val="0"/>
              </a:spcBef>
              <a:spcAft>
                <a:spcPct val="0"/>
              </a:spcAft>
            </a:pPr>
            <a:r>
              <a:rPr lang="en-US" b="1">
                <a:solidFill>
                  <a:srgbClr val="000000"/>
                </a:solidFill>
                <a:latin typeface="Comic Sans MS" pitchFamily="66" charset="0"/>
                <a:ea typeface="MS PGothic" pitchFamily="34" charset="-128"/>
              </a:rPr>
              <a:t>Race to the Top</a:t>
            </a:r>
          </a:p>
          <a:p>
            <a:pPr algn="ctr" eaLnBrk="1" fontAlgn="base" hangingPunct="1">
              <a:spcBef>
                <a:spcPct val="0"/>
              </a:spcBef>
              <a:spcAft>
                <a:spcPct val="0"/>
              </a:spcAft>
            </a:pPr>
            <a:r>
              <a:rPr lang="en-US" b="1">
                <a:solidFill>
                  <a:srgbClr val="000000"/>
                </a:solidFill>
                <a:latin typeface="Comic Sans MS" pitchFamily="66" charset="0"/>
                <a:ea typeface="MS PGothic" pitchFamily="34" charset="-128"/>
              </a:rPr>
              <a:t>STEM</a:t>
            </a:r>
          </a:p>
        </p:txBody>
      </p:sp>
    </p:spTree>
    <p:extLst>
      <p:ext uri="{BB962C8B-B14F-4D97-AF65-F5344CB8AC3E}">
        <p14:creationId xmlns:p14="http://schemas.microsoft.com/office/powerpoint/2010/main" val="310804832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to="" calcmode="lin" valueType="num">
                                      <p:cBhvr>
                                        <p:cTn id="7" dur="1" fill="hold"/>
                                        <p:tgtEl>
                                          <p:spTgt spid="16"/>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accel="50000" decel="5000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9" accel="50000" decel="5000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6"/>
          <p:cNvGrpSpPr>
            <a:grpSpLocks/>
          </p:cNvGrpSpPr>
          <p:nvPr/>
        </p:nvGrpSpPr>
        <p:grpSpPr bwMode="auto">
          <a:xfrm>
            <a:off x="533400" y="0"/>
            <a:ext cx="4578350" cy="6691313"/>
            <a:chOff x="240" y="624"/>
            <a:chExt cx="2304" cy="3360"/>
          </a:xfrm>
        </p:grpSpPr>
        <p:sp>
          <p:nvSpPr>
            <p:cNvPr id="29702" name="Rectangle 5"/>
            <p:cNvSpPr>
              <a:spLocks noChangeArrowheads="1"/>
            </p:cNvSpPr>
            <p:nvPr/>
          </p:nvSpPr>
          <p:spPr bwMode="auto">
            <a:xfrm>
              <a:off x="240" y="624"/>
              <a:ext cx="2304" cy="33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pic>
          <p:nvPicPr>
            <p:cNvPr id="29703" name="Picture 3" descr="Red Alert"/>
            <p:cNvPicPr>
              <a:picLocks noChangeAspect="1" noChangeArrowheads="1"/>
            </p:cNvPicPr>
            <p:nvPr/>
          </p:nvPicPr>
          <p:blipFill>
            <a:blip r:embed="rId3">
              <a:lum bright="6000"/>
              <a:extLst>
                <a:ext uri="{28A0092B-C50C-407E-A947-70E740481C1C}">
                  <a14:useLocalDpi xmlns:a14="http://schemas.microsoft.com/office/drawing/2010/main" val="0"/>
                </a:ext>
              </a:extLst>
            </a:blip>
            <a:srcRect l="5898" t="5322"/>
            <a:stretch>
              <a:fillRect/>
            </a:stretch>
          </p:blipFill>
          <p:spPr bwMode="auto">
            <a:xfrm>
              <a:off x="384" y="816"/>
              <a:ext cx="1984" cy="297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sp>
        <p:nvSpPr>
          <p:cNvPr id="29699" name="Text Box 4"/>
          <p:cNvSpPr txBox="1">
            <a:spLocks noChangeArrowheads="1"/>
          </p:cNvSpPr>
          <p:nvPr/>
        </p:nvSpPr>
        <p:spPr bwMode="auto">
          <a:xfrm>
            <a:off x="4706938" y="2312988"/>
            <a:ext cx="3997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endParaRPr lang="en-US" sz="2400" b="1">
              <a:solidFill>
                <a:srgbClr val="FFFFFF"/>
              </a:solidFill>
              <a:latin typeface="Calibri" pitchFamily="34" charset="0"/>
              <a:ea typeface="MS PGothic" pitchFamily="34" charset="-128"/>
            </a:endParaRPr>
          </a:p>
          <a:p>
            <a:pPr eaLnBrk="1" fontAlgn="base" hangingPunct="1">
              <a:spcBef>
                <a:spcPct val="50000"/>
              </a:spcBef>
              <a:spcAft>
                <a:spcPct val="0"/>
              </a:spcAft>
            </a:pPr>
            <a:endParaRPr lang="en-US" sz="2400" b="1">
              <a:solidFill>
                <a:srgbClr val="FFFFFF"/>
              </a:solidFill>
              <a:latin typeface="Calibri" pitchFamily="34" charset="0"/>
              <a:ea typeface="MS PGothic" pitchFamily="34" charset="-128"/>
            </a:endParaRPr>
          </a:p>
        </p:txBody>
      </p:sp>
      <p:sp>
        <p:nvSpPr>
          <p:cNvPr id="29700" name="TextBox 6"/>
          <p:cNvSpPr txBox="1">
            <a:spLocks noChangeArrowheads="1"/>
          </p:cNvSpPr>
          <p:nvPr/>
        </p:nvSpPr>
        <p:spPr bwMode="auto">
          <a:xfrm>
            <a:off x="5486400" y="-95250"/>
            <a:ext cx="27432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600" b="1">
                <a:solidFill>
                  <a:srgbClr val="FFFF00"/>
                </a:solidFill>
                <a:latin typeface="Apple Casual" pitchFamily="-107" charset="0"/>
                <a:ea typeface="MS PGothic" pitchFamily="34" charset="-128"/>
              </a:rPr>
              <a:t>Modeling Text Features</a:t>
            </a:r>
          </a:p>
          <a:p>
            <a:pPr algn="ctr" eaLnBrk="1" fontAlgn="base" hangingPunct="1">
              <a:spcBef>
                <a:spcPct val="0"/>
              </a:spcBef>
              <a:spcAft>
                <a:spcPct val="0"/>
              </a:spcAft>
            </a:pPr>
            <a:r>
              <a:rPr lang="en-US" sz="3600" b="1">
                <a:solidFill>
                  <a:srgbClr val="FFFF00"/>
                </a:solidFill>
                <a:latin typeface="Apple Casual" pitchFamily="-107" charset="0"/>
                <a:ea typeface="MS PGothic" pitchFamily="34" charset="-128"/>
              </a:rPr>
              <a:t>With</a:t>
            </a:r>
          </a:p>
          <a:p>
            <a:pPr algn="ctr" eaLnBrk="1" fontAlgn="base" hangingPunct="1">
              <a:spcBef>
                <a:spcPct val="0"/>
              </a:spcBef>
              <a:spcAft>
                <a:spcPct val="0"/>
              </a:spcAft>
            </a:pPr>
            <a:endParaRPr lang="en-US" sz="3600">
              <a:solidFill>
                <a:srgbClr val="000000"/>
              </a:solidFill>
              <a:latin typeface="Apple Casual" pitchFamily="-107" charset="0"/>
              <a:ea typeface="MS PGothic" pitchFamily="34" charset="-128"/>
            </a:endParaRPr>
          </a:p>
          <a:p>
            <a:pPr algn="ctr" eaLnBrk="1" fontAlgn="base" hangingPunct="1">
              <a:spcBef>
                <a:spcPct val="0"/>
              </a:spcBef>
              <a:spcAft>
                <a:spcPct val="0"/>
              </a:spcAft>
            </a:pPr>
            <a:endParaRPr lang="en-US" sz="3600">
              <a:solidFill>
                <a:srgbClr val="000000"/>
              </a:solidFill>
              <a:latin typeface="Apple Casual" pitchFamily="-107" charset="0"/>
              <a:ea typeface="MS PGothic" pitchFamily="34" charset="-128"/>
            </a:endParaRPr>
          </a:p>
          <a:p>
            <a:pPr algn="ctr" eaLnBrk="1" fontAlgn="base" hangingPunct="1">
              <a:spcBef>
                <a:spcPct val="0"/>
              </a:spcBef>
              <a:spcAft>
                <a:spcPct val="0"/>
              </a:spcAft>
            </a:pPr>
            <a:endParaRPr lang="en-US" sz="3600">
              <a:solidFill>
                <a:srgbClr val="000000"/>
              </a:solidFill>
              <a:latin typeface="Apple Casual" pitchFamily="-107" charset="0"/>
              <a:ea typeface="MS PGothic" pitchFamily="34" charset="-128"/>
            </a:endParaRPr>
          </a:p>
        </p:txBody>
      </p:sp>
      <p:pic>
        <p:nvPicPr>
          <p:cNvPr id="7" name="Picture 4" descr="Red Alert"/>
          <p:cNvPicPr>
            <a:picLocks noChangeAspect="1" noChangeArrowheads="1"/>
          </p:cNvPicPr>
          <p:nvPr/>
        </p:nvPicPr>
        <p:blipFill>
          <a:blip r:embed="rId3">
            <a:lum bright="6000"/>
            <a:extLst>
              <a:ext uri="{28A0092B-C50C-407E-A947-70E740481C1C}">
                <a14:useLocalDpi xmlns:a14="http://schemas.microsoft.com/office/drawing/2010/main" val="0"/>
              </a:ext>
            </a:extLst>
          </a:blip>
          <a:srcRect l="5898" t="5322" r="42346" b="82864"/>
          <a:stretch>
            <a:fillRect/>
          </a:stretch>
        </p:blipFill>
        <p:spPr bwMode="auto">
          <a:xfrm>
            <a:off x="5181600" y="2514600"/>
            <a:ext cx="35052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33207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4306" name="Text Box 2"/>
          <p:cNvSpPr txBox="1">
            <a:spLocks noChangeArrowheads="1"/>
          </p:cNvSpPr>
          <p:nvPr/>
        </p:nvSpPr>
        <p:spPr bwMode="auto">
          <a:xfrm>
            <a:off x="5334000" y="3276600"/>
            <a:ext cx="1727200" cy="11684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800" b="1">
                <a:solidFill>
                  <a:srgbClr val="000000"/>
                </a:solidFill>
                <a:latin typeface="Comic Sans MS" pitchFamily="66" charset="0"/>
                <a:ea typeface="MS PGothic" pitchFamily="34" charset="-128"/>
              </a:rPr>
              <a:t>Text </a:t>
            </a:r>
          </a:p>
          <a:p>
            <a:pPr algn="ctr" fontAlgn="base">
              <a:spcBef>
                <a:spcPct val="50000"/>
              </a:spcBef>
              <a:spcAft>
                <a:spcPct val="0"/>
              </a:spcAft>
            </a:pPr>
            <a:r>
              <a:rPr lang="en-US" sz="2800" b="1">
                <a:solidFill>
                  <a:srgbClr val="000000"/>
                </a:solidFill>
                <a:latin typeface="Comic Sans MS" pitchFamily="66" charset="0"/>
                <a:ea typeface="MS PGothic" pitchFamily="34" charset="-128"/>
              </a:rPr>
              <a:t>Features   </a:t>
            </a:r>
            <a:endParaRPr lang="en-US" sz="3600" b="1">
              <a:solidFill>
                <a:srgbClr val="000000"/>
              </a:solidFill>
              <a:latin typeface="Comic Sans MS" pitchFamily="66" charset="0"/>
              <a:ea typeface="MS PGothic" pitchFamily="34" charset="-128"/>
            </a:endParaRPr>
          </a:p>
        </p:txBody>
      </p:sp>
      <p:sp>
        <p:nvSpPr>
          <p:cNvPr id="354307" name="Oval 3"/>
          <p:cNvSpPr>
            <a:spLocks noChangeArrowheads="1"/>
          </p:cNvSpPr>
          <p:nvPr/>
        </p:nvSpPr>
        <p:spPr bwMode="auto">
          <a:xfrm>
            <a:off x="4953000" y="2667000"/>
            <a:ext cx="2362200" cy="2184400"/>
          </a:xfrm>
          <a:prstGeom prst="ellipse">
            <a:avLst/>
          </a:prstGeom>
          <a:noFill/>
          <a:ln w="762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354308" name="Oval 4"/>
          <p:cNvSpPr>
            <a:spLocks noChangeArrowheads="1"/>
          </p:cNvSpPr>
          <p:nvPr/>
        </p:nvSpPr>
        <p:spPr bwMode="auto">
          <a:xfrm>
            <a:off x="3124200" y="1219200"/>
            <a:ext cx="5867400" cy="5486400"/>
          </a:xfrm>
          <a:prstGeom prst="ellipse">
            <a:avLst/>
          </a:prstGeom>
          <a:noFill/>
          <a:ln w="762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354311" name="Rectangle 7"/>
          <p:cNvSpPr>
            <a:spLocks noChangeArrowheads="1"/>
          </p:cNvSpPr>
          <p:nvPr/>
        </p:nvSpPr>
        <p:spPr bwMode="auto">
          <a:xfrm>
            <a:off x="304800" y="152400"/>
            <a:ext cx="8839200" cy="6705600"/>
          </a:xfrm>
          <a:prstGeom prst="rect">
            <a:avLst/>
          </a:prstGeom>
          <a:noFill/>
          <a:ln w="76200">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30726" name="Text Box 17"/>
          <p:cNvSpPr txBox="1">
            <a:spLocks noChangeArrowheads="1"/>
          </p:cNvSpPr>
          <p:nvPr/>
        </p:nvSpPr>
        <p:spPr bwMode="auto">
          <a:xfrm>
            <a:off x="1203325" y="1828800"/>
            <a:ext cx="8699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en-US" sz="2000" b="1">
              <a:solidFill>
                <a:srgbClr val="000000"/>
              </a:solidFill>
              <a:ea typeface="MS PGothic" pitchFamily="34" charset="-128"/>
            </a:endParaRPr>
          </a:p>
        </p:txBody>
      </p:sp>
      <p:sp>
        <p:nvSpPr>
          <p:cNvPr id="30727" name="Rectangle 7"/>
          <p:cNvSpPr>
            <a:spLocks noChangeArrowheads="1"/>
          </p:cNvSpPr>
          <p:nvPr/>
        </p:nvSpPr>
        <p:spPr bwMode="auto">
          <a:xfrm>
            <a:off x="406400" y="152400"/>
            <a:ext cx="25908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50000"/>
              </a:spcBef>
              <a:spcAft>
                <a:spcPct val="0"/>
              </a:spcAft>
            </a:pPr>
            <a:r>
              <a:rPr lang="en-US" sz="2400" b="1">
                <a:solidFill>
                  <a:srgbClr val="FFFFFF"/>
                </a:solidFill>
                <a:latin typeface="Arial" pitchFamily="34" charset="0"/>
              </a:rPr>
              <a:t>Teaching students to recognize the text features an author uses to present information on a page will give students another tool to understand the text.</a:t>
            </a:r>
          </a:p>
        </p:txBody>
      </p:sp>
    </p:spTree>
    <p:extLst>
      <p:ext uri="{BB962C8B-B14F-4D97-AF65-F5344CB8AC3E}">
        <p14:creationId xmlns:p14="http://schemas.microsoft.com/office/powerpoint/2010/main" val="26081522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4306"/>
                                        </p:tgtEl>
                                        <p:attrNameLst>
                                          <p:attrName>style.visibility</p:attrName>
                                        </p:attrNameLst>
                                      </p:cBhvr>
                                      <p:to>
                                        <p:strVal val="visible"/>
                                      </p:to>
                                    </p:set>
                                    <p:animEffect transition="in" filter="wipe(left)">
                                      <p:cBhvr>
                                        <p:cTn id="7" dur="500"/>
                                        <p:tgtEl>
                                          <p:spTgt spid="3543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528" fill="hold" grpId="0" nodeType="clickEffect">
                                  <p:stCondLst>
                                    <p:cond delay="0"/>
                                  </p:stCondLst>
                                  <p:childTnLst>
                                    <p:set>
                                      <p:cBhvr>
                                        <p:cTn id="11" dur="1" fill="hold">
                                          <p:stCondLst>
                                            <p:cond delay="0"/>
                                          </p:stCondLst>
                                        </p:cTn>
                                        <p:tgtEl>
                                          <p:spTgt spid="354307"/>
                                        </p:tgtEl>
                                        <p:attrNameLst>
                                          <p:attrName>style.visibility</p:attrName>
                                        </p:attrNameLst>
                                      </p:cBhvr>
                                      <p:to>
                                        <p:strVal val="visible"/>
                                      </p:to>
                                    </p:set>
                                    <p:anim calcmode="lin" valueType="num">
                                      <p:cBhvr>
                                        <p:cTn id="12" dur="500" fill="hold"/>
                                        <p:tgtEl>
                                          <p:spTgt spid="354307"/>
                                        </p:tgtEl>
                                        <p:attrNameLst>
                                          <p:attrName>ppt_w</p:attrName>
                                        </p:attrNameLst>
                                      </p:cBhvr>
                                      <p:tavLst>
                                        <p:tav tm="0">
                                          <p:val>
                                            <p:fltVal val="0"/>
                                          </p:val>
                                        </p:tav>
                                        <p:tav tm="100000">
                                          <p:val>
                                            <p:strVal val="#ppt_w"/>
                                          </p:val>
                                        </p:tav>
                                      </p:tavLst>
                                    </p:anim>
                                    <p:anim calcmode="lin" valueType="num">
                                      <p:cBhvr>
                                        <p:cTn id="13" dur="500" fill="hold"/>
                                        <p:tgtEl>
                                          <p:spTgt spid="354307"/>
                                        </p:tgtEl>
                                        <p:attrNameLst>
                                          <p:attrName>ppt_h</p:attrName>
                                        </p:attrNameLst>
                                      </p:cBhvr>
                                      <p:tavLst>
                                        <p:tav tm="0">
                                          <p:val>
                                            <p:fltVal val="0"/>
                                          </p:val>
                                        </p:tav>
                                        <p:tav tm="100000">
                                          <p:val>
                                            <p:strVal val="#ppt_h"/>
                                          </p:val>
                                        </p:tav>
                                      </p:tavLst>
                                    </p:anim>
                                    <p:anim calcmode="lin" valueType="num">
                                      <p:cBhvr>
                                        <p:cTn id="14" dur="500" fill="hold"/>
                                        <p:tgtEl>
                                          <p:spTgt spid="354307"/>
                                        </p:tgtEl>
                                        <p:attrNameLst>
                                          <p:attrName>ppt_x</p:attrName>
                                        </p:attrNameLst>
                                      </p:cBhvr>
                                      <p:tavLst>
                                        <p:tav tm="0">
                                          <p:val>
                                            <p:fltVal val="0.5"/>
                                          </p:val>
                                        </p:tav>
                                        <p:tav tm="100000">
                                          <p:val>
                                            <p:strVal val="#ppt_x"/>
                                          </p:val>
                                        </p:tav>
                                      </p:tavLst>
                                    </p:anim>
                                    <p:anim calcmode="lin" valueType="num">
                                      <p:cBhvr>
                                        <p:cTn id="15" dur="500" fill="hold"/>
                                        <p:tgtEl>
                                          <p:spTgt spid="354307"/>
                                        </p:tgtEl>
                                        <p:attrNameLst>
                                          <p:attrName>ppt_y</p:attrName>
                                        </p:attrNameLst>
                                      </p:cBhvr>
                                      <p:tavLst>
                                        <p:tav tm="0">
                                          <p:val>
                                            <p:fltVal val="0.5"/>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3" presetClass="entr" presetSubtype="528" fill="hold" grpId="0" nodeType="clickEffect">
                                  <p:stCondLst>
                                    <p:cond delay="0"/>
                                  </p:stCondLst>
                                  <p:childTnLst>
                                    <p:set>
                                      <p:cBhvr>
                                        <p:cTn id="19" dur="1" fill="hold">
                                          <p:stCondLst>
                                            <p:cond delay="0"/>
                                          </p:stCondLst>
                                        </p:cTn>
                                        <p:tgtEl>
                                          <p:spTgt spid="354308"/>
                                        </p:tgtEl>
                                        <p:attrNameLst>
                                          <p:attrName>style.visibility</p:attrName>
                                        </p:attrNameLst>
                                      </p:cBhvr>
                                      <p:to>
                                        <p:strVal val="visible"/>
                                      </p:to>
                                    </p:set>
                                    <p:anim calcmode="lin" valueType="num">
                                      <p:cBhvr>
                                        <p:cTn id="20" dur="500" fill="hold"/>
                                        <p:tgtEl>
                                          <p:spTgt spid="354308"/>
                                        </p:tgtEl>
                                        <p:attrNameLst>
                                          <p:attrName>ppt_w</p:attrName>
                                        </p:attrNameLst>
                                      </p:cBhvr>
                                      <p:tavLst>
                                        <p:tav tm="0">
                                          <p:val>
                                            <p:fltVal val="0"/>
                                          </p:val>
                                        </p:tav>
                                        <p:tav tm="100000">
                                          <p:val>
                                            <p:strVal val="#ppt_w"/>
                                          </p:val>
                                        </p:tav>
                                      </p:tavLst>
                                    </p:anim>
                                    <p:anim calcmode="lin" valueType="num">
                                      <p:cBhvr>
                                        <p:cTn id="21" dur="500" fill="hold"/>
                                        <p:tgtEl>
                                          <p:spTgt spid="354308"/>
                                        </p:tgtEl>
                                        <p:attrNameLst>
                                          <p:attrName>ppt_h</p:attrName>
                                        </p:attrNameLst>
                                      </p:cBhvr>
                                      <p:tavLst>
                                        <p:tav tm="0">
                                          <p:val>
                                            <p:fltVal val="0"/>
                                          </p:val>
                                        </p:tav>
                                        <p:tav tm="100000">
                                          <p:val>
                                            <p:strVal val="#ppt_h"/>
                                          </p:val>
                                        </p:tav>
                                      </p:tavLst>
                                    </p:anim>
                                    <p:anim calcmode="lin" valueType="num">
                                      <p:cBhvr>
                                        <p:cTn id="22" dur="500" fill="hold"/>
                                        <p:tgtEl>
                                          <p:spTgt spid="354308"/>
                                        </p:tgtEl>
                                        <p:attrNameLst>
                                          <p:attrName>ppt_x</p:attrName>
                                        </p:attrNameLst>
                                      </p:cBhvr>
                                      <p:tavLst>
                                        <p:tav tm="0">
                                          <p:val>
                                            <p:fltVal val="0.5"/>
                                          </p:val>
                                        </p:tav>
                                        <p:tav tm="100000">
                                          <p:val>
                                            <p:strVal val="#ppt_x"/>
                                          </p:val>
                                        </p:tav>
                                      </p:tavLst>
                                    </p:anim>
                                    <p:anim calcmode="lin" valueType="num">
                                      <p:cBhvr>
                                        <p:cTn id="23" dur="500" fill="hold"/>
                                        <p:tgtEl>
                                          <p:spTgt spid="354308"/>
                                        </p:tgtEl>
                                        <p:attrNameLst>
                                          <p:attrName>ppt_y</p:attrName>
                                        </p:attrNameLst>
                                      </p:cBhvr>
                                      <p:tavLst>
                                        <p:tav tm="0">
                                          <p:val>
                                            <p:fltVal val="0.5"/>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3" presetClass="entr" presetSubtype="528" fill="hold" grpId="0" nodeType="clickEffect">
                                  <p:stCondLst>
                                    <p:cond delay="0"/>
                                  </p:stCondLst>
                                  <p:childTnLst>
                                    <p:set>
                                      <p:cBhvr>
                                        <p:cTn id="27" dur="1" fill="hold">
                                          <p:stCondLst>
                                            <p:cond delay="0"/>
                                          </p:stCondLst>
                                        </p:cTn>
                                        <p:tgtEl>
                                          <p:spTgt spid="354311"/>
                                        </p:tgtEl>
                                        <p:attrNameLst>
                                          <p:attrName>style.visibility</p:attrName>
                                        </p:attrNameLst>
                                      </p:cBhvr>
                                      <p:to>
                                        <p:strVal val="visible"/>
                                      </p:to>
                                    </p:set>
                                    <p:anim calcmode="lin" valueType="num">
                                      <p:cBhvr>
                                        <p:cTn id="28" dur="500" fill="hold"/>
                                        <p:tgtEl>
                                          <p:spTgt spid="354311"/>
                                        </p:tgtEl>
                                        <p:attrNameLst>
                                          <p:attrName>ppt_w</p:attrName>
                                        </p:attrNameLst>
                                      </p:cBhvr>
                                      <p:tavLst>
                                        <p:tav tm="0">
                                          <p:val>
                                            <p:fltVal val="0"/>
                                          </p:val>
                                        </p:tav>
                                        <p:tav tm="100000">
                                          <p:val>
                                            <p:strVal val="#ppt_w"/>
                                          </p:val>
                                        </p:tav>
                                      </p:tavLst>
                                    </p:anim>
                                    <p:anim calcmode="lin" valueType="num">
                                      <p:cBhvr>
                                        <p:cTn id="29" dur="500" fill="hold"/>
                                        <p:tgtEl>
                                          <p:spTgt spid="354311"/>
                                        </p:tgtEl>
                                        <p:attrNameLst>
                                          <p:attrName>ppt_h</p:attrName>
                                        </p:attrNameLst>
                                      </p:cBhvr>
                                      <p:tavLst>
                                        <p:tav tm="0">
                                          <p:val>
                                            <p:fltVal val="0"/>
                                          </p:val>
                                        </p:tav>
                                        <p:tav tm="100000">
                                          <p:val>
                                            <p:strVal val="#ppt_h"/>
                                          </p:val>
                                        </p:tav>
                                      </p:tavLst>
                                    </p:anim>
                                    <p:anim calcmode="lin" valueType="num">
                                      <p:cBhvr>
                                        <p:cTn id="30" dur="500" fill="hold"/>
                                        <p:tgtEl>
                                          <p:spTgt spid="354311"/>
                                        </p:tgtEl>
                                        <p:attrNameLst>
                                          <p:attrName>ppt_x</p:attrName>
                                        </p:attrNameLst>
                                      </p:cBhvr>
                                      <p:tavLst>
                                        <p:tav tm="0">
                                          <p:val>
                                            <p:fltVal val="0.5"/>
                                          </p:val>
                                        </p:tav>
                                        <p:tav tm="100000">
                                          <p:val>
                                            <p:strVal val="#ppt_x"/>
                                          </p:val>
                                        </p:tav>
                                      </p:tavLst>
                                    </p:anim>
                                    <p:anim calcmode="lin" valueType="num">
                                      <p:cBhvr>
                                        <p:cTn id="31" dur="500" fill="hold"/>
                                        <p:tgtEl>
                                          <p:spTgt spid="3543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06" grpId="0" animBg="1" autoUpdateAnimBg="0"/>
      <p:bldP spid="354307" grpId="0" animBg="1"/>
      <p:bldP spid="354308" grpId="0" animBg="1"/>
      <p:bldP spid="3543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4"/>
          <p:cNvSpPr txBox="1">
            <a:spLocks noChangeArrowheads="1"/>
          </p:cNvSpPr>
          <p:nvPr/>
        </p:nvSpPr>
        <p:spPr bwMode="auto">
          <a:xfrm>
            <a:off x="2362200" y="228600"/>
            <a:ext cx="5257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3200" b="1">
                <a:solidFill>
                  <a:srgbClr val="FFFFFF"/>
                </a:solidFill>
                <a:ea typeface="MS PGothic" pitchFamily="34" charset="-128"/>
              </a:rPr>
              <a:t>Text Features—Option #1</a:t>
            </a:r>
          </a:p>
        </p:txBody>
      </p:sp>
      <p:sp>
        <p:nvSpPr>
          <p:cNvPr id="31747" name="Text Box 8"/>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148</a:t>
            </a:r>
          </a:p>
        </p:txBody>
      </p:sp>
      <p:pic>
        <p:nvPicPr>
          <p:cNvPr id="31748" name="Picture 11"/>
          <p:cNvPicPr>
            <a:picLocks noChangeAspect="1" noChangeArrowheads="1"/>
          </p:cNvPicPr>
          <p:nvPr/>
        </p:nvPicPr>
        <p:blipFill>
          <a:blip r:embed="rId3">
            <a:extLst>
              <a:ext uri="{28A0092B-C50C-407E-A947-70E740481C1C}">
                <a14:useLocalDpi xmlns:a14="http://schemas.microsoft.com/office/drawing/2010/main" val="0"/>
              </a:ext>
            </a:extLst>
          </a:blip>
          <a:srcRect l="3362" r="4202" b="2222"/>
          <a:stretch>
            <a:fillRect/>
          </a:stretch>
        </p:blipFill>
        <p:spPr bwMode="auto">
          <a:xfrm>
            <a:off x="1219200" y="838200"/>
            <a:ext cx="67818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1143000" y="914400"/>
            <a:ext cx="6934200" cy="5943600"/>
          </a:xfrm>
          <a:prstGeom prst="rect">
            <a:avLst/>
          </a:prstGeom>
          <a:noFill/>
          <a:ln w="76200">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31750" name="Text Box 8"/>
          <p:cNvSpPr txBox="1">
            <a:spLocks noChangeArrowheads="1"/>
          </p:cNvSpPr>
          <p:nvPr/>
        </p:nvSpPr>
        <p:spPr bwMode="auto">
          <a:xfrm>
            <a:off x="1143000" y="838200"/>
            <a:ext cx="1701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a:solidFill>
                  <a:srgbClr val="FF6600"/>
                </a:solidFill>
                <a:ea typeface="MS PGothic" pitchFamily="34" charset="-128"/>
              </a:rPr>
              <a:t>What is the</a:t>
            </a:r>
          </a:p>
          <a:p>
            <a:pPr eaLnBrk="1" fontAlgn="base" hangingPunct="1">
              <a:spcBef>
                <a:spcPct val="0"/>
              </a:spcBef>
              <a:spcAft>
                <a:spcPct val="0"/>
              </a:spcAft>
            </a:pPr>
            <a:r>
              <a:rPr lang="en-US" b="1">
                <a:solidFill>
                  <a:srgbClr val="FF6600"/>
                </a:solidFill>
                <a:ea typeface="MS PGothic" pitchFamily="34" charset="-128"/>
              </a:rPr>
              <a:t>PURPOSE of </a:t>
            </a:r>
          </a:p>
          <a:p>
            <a:pPr eaLnBrk="1" fontAlgn="base" hangingPunct="1">
              <a:spcBef>
                <a:spcPct val="0"/>
              </a:spcBef>
              <a:spcAft>
                <a:spcPct val="0"/>
              </a:spcAft>
            </a:pPr>
            <a:r>
              <a:rPr lang="en-US" b="1">
                <a:solidFill>
                  <a:srgbClr val="FF6600"/>
                </a:solidFill>
                <a:ea typeface="MS PGothic" pitchFamily="34" charset="-128"/>
              </a:rPr>
              <a:t>each</a:t>
            </a:r>
          </a:p>
          <a:p>
            <a:pPr eaLnBrk="1" fontAlgn="base" hangingPunct="1">
              <a:spcBef>
                <a:spcPct val="0"/>
              </a:spcBef>
              <a:spcAft>
                <a:spcPct val="0"/>
              </a:spcAft>
            </a:pPr>
            <a:r>
              <a:rPr lang="en-US" b="1">
                <a:solidFill>
                  <a:srgbClr val="FF6600"/>
                </a:solidFill>
                <a:ea typeface="MS PGothic" pitchFamily="34" charset="-128"/>
              </a:rPr>
              <a:t>feature?</a:t>
            </a:r>
          </a:p>
        </p:txBody>
      </p:sp>
    </p:spTree>
    <p:extLst>
      <p:ext uri="{BB962C8B-B14F-4D97-AF65-F5344CB8AC3E}">
        <p14:creationId xmlns:p14="http://schemas.microsoft.com/office/powerpoint/2010/main" val="32024847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p:cNvSpPr txBox="1">
            <a:spLocks noChangeArrowheads="1"/>
          </p:cNvSpPr>
          <p:nvPr/>
        </p:nvSpPr>
        <p:spPr bwMode="auto">
          <a:xfrm>
            <a:off x="762000" y="0"/>
            <a:ext cx="7924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FFFFFF"/>
                </a:solidFill>
                <a:ea typeface="MS PGothic" pitchFamily="34" charset="-128"/>
              </a:rPr>
              <a:t> Option #2 :Use a One-Sided Multi-Flow to determine what caused the author to use a text feature. </a:t>
            </a:r>
          </a:p>
        </p:txBody>
      </p:sp>
      <p:sp>
        <p:nvSpPr>
          <p:cNvPr id="32771" name="Rectangle 11"/>
          <p:cNvSpPr>
            <a:spLocks noChangeArrowheads="1"/>
          </p:cNvSpPr>
          <p:nvPr/>
        </p:nvSpPr>
        <p:spPr bwMode="auto">
          <a:xfrm>
            <a:off x="3454400" y="990600"/>
            <a:ext cx="5003800" cy="685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nvGrpSpPr>
          <p:cNvPr id="32772" name="Group 14"/>
          <p:cNvGrpSpPr>
            <a:grpSpLocks/>
          </p:cNvGrpSpPr>
          <p:nvPr/>
        </p:nvGrpSpPr>
        <p:grpSpPr bwMode="auto">
          <a:xfrm>
            <a:off x="1066800" y="990600"/>
            <a:ext cx="7391400" cy="5816600"/>
            <a:chOff x="2176" y="464"/>
            <a:chExt cx="3152" cy="3664"/>
          </a:xfrm>
        </p:grpSpPr>
        <p:grpSp>
          <p:nvGrpSpPr>
            <p:cNvPr id="32774" name="Group 10"/>
            <p:cNvGrpSpPr>
              <a:grpSpLocks/>
            </p:cNvGrpSpPr>
            <p:nvPr/>
          </p:nvGrpSpPr>
          <p:grpSpPr bwMode="auto">
            <a:xfrm>
              <a:off x="2176" y="1152"/>
              <a:ext cx="3152" cy="2976"/>
              <a:chOff x="2160" y="912"/>
              <a:chExt cx="3168" cy="2976"/>
            </a:xfrm>
          </p:grpSpPr>
          <p:pic>
            <p:nvPicPr>
              <p:cNvPr id="32776" name="Picture 7"/>
              <p:cNvPicPr>
                <a:picLocks noChangeAspect="1" noChangeArrowheads="1"/>
              </p:cNvPicPr>
              <p:nvPr/>
            </p:nvPicPr>
            <p:blipFill>
              <a:blip r:embed="rId3">
                <a:extLst>
                  <a:ext uri="{28A0092B-C50C-407E-A947-70E740481C1C}">
                    <a14:useLocalDpi xmlns:a14="http://schemas.microsoft.com/office/drawing/2010/main" val="0"/>
                  </a:ext>
                </a:extLst>
              </a:blip>
              <a:srcRect l="35938" t="31250" r="36719" b="37500"/>
              <a:stretch>
                <a:fillRect/>
              </a:stretch>
            </p:blipFill>
            <p:spPr bwMode="auto">
              <a:xfrm>
                <a:off x="2160" y="912"/>
                <a:ext cx="3168" cy="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Text Box 8"/>
              <p:cNvSpPr txBox="1">
                <a:spLocks noChangeArrowheads="1"/>
              </p:cNvSpPr>
              <p:nvPr/>
            </p:nvSpPr>
            <p:spPr bwMode="auto">
              <a:xfrm>
                <a:off x="3792" y="1776"/>
                <a:ext cx="1226" cy="12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3200">
                    <a:solidFill>
                      <a:srgbClr val="000000"/>
                    </a:solidFill>
                    <a:ea typeface="MS PGothic" pitchFamily="34" charset="-128"/>
                  </a:rPr>
                  <a:t>The author uses bold print.</a:t>
                </a:r>
              </a:p>
            </p:txBody>
          </p:sp>
        </p:grpSp>
        <p:sp>
          <p:nvSpPr>
            <p:cNvPr id="32775" name="Text Box 13"/>
            <p:cNvSpPr txBox="1">
              <a:spLocks noChangeArrowheads="1"/>
            </p:cNvSpPr>
            <p:nvPr/>
          </p:nvSpPr>
          <p:spPr bwMode="auto">
            <a:xfrm>
              <a:off x="3411" y="464"/>
              <a:ext cx="1200" cy="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000" b="1">
                  <a:solidFill>
                    <a:srgbClr val="000000"/>
                  </a:solidFill>
                  <a:ea typeface="MS PGothic" pitchFamily="34" charset="-128"/>
                </a:rPr>
                <a:t>Why did the author use this text feature?</a:t>
              </a:r>
            </a:p>
            <a:p>
              <a:pPr eaLnBrk="1" fontAlgn="base" hangingPunct="1">
                <a:spcBef>
                  <a:spcPct val="50000"/>
                </a:spcBef>
                <a:spcAft>
                  <a:spcPct val="0"/>
                </a:spcAft>
              </a:pPr>
              <a:endParaRPr lang="en-US" sz="2000" b="1">
                <a:solidFill>
                  <a:srgbClr val="000000"/>
                </a:solidFill>
                <a:ea typeface="MS PGothic" pitchFamily="34" charset="-128"/>
              </a:endParaRPr>
            </a:p>
          </p:txBody>
        </p:sp>
      </p:grpSp>
      <p:sp>
        <p:nvSpPr>
          <p:cNvPr id="32773" name="Text Box 15"/>
          <p:cNvSpPr txBox="1">
            <a:spLocks noChangeArrowheads="1"/>
          </p:cNvSpPr>
          <p:nvPr/>
        </p:nvSpPr>
        <p:spPr bwMode="auto">
          <a:xfrm>
            <a:off x="7086600" y="6324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000000"/>
                </a:solidFill>
                <a:ea typeface="MS PGothic" pitchFamily="34" charset="-128"/>
              </a:rPr>
              <a:t>Page 148</a:t>
            </a:r>
          </a:p>
        </p:txBody>
      </p:sp>
    </p:spTree>
    <p:extLst>
      <p:ext uri="{BB962C8B-B14F-4D97-AF65-F5344CB8AC3E}">
        <p14:creationId xmlns:p14="http://schemas.microsoft.com/office/powerpoint/2010/main" val="3698581625"/>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5"/>
          <p:cNvSpPr txBox="1">
            <a:spLocks noChangeArrowheads="1"/>
          </p:cNvSpPr>
          <p:nvPr/>
        </p:nvSpPr>
        <p:spPr bwMode="auto">
          <a:xfrm>
            <a:off x="381000" y="1295400"/>
            <a:ext cx="2895600" cy="4524375"/>
          </a:xfrm>
          <a:prstGeom prst="rect">
            <a:avLst/>
          </a:prstGeom>
          <a:noFill/>
          <a:ln w="5715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endParaRPr lang="en-US" sz="2400" b="1">
              <a:solidFill>
                <a:srgbClr val="FFFFFF"/>
              </a:solidFill>
              <a:ea typeface="MS PGothic" pitchFamily="34" charset="-128"/>
            </a:endParaRPr>
          </a:p>
          <a:p>
            <a:pPr eaLnBrk="1" fontAlgn="base" hangingPunct="1">
              <a:spcBef>
                <a:spcPct val="50000"/>
              </a:spcBef>
              <a:spcAft>
                <a:spcPct val="0"/>
              </a:spcAft>
            </a:pPr>
            <a:r>
              <a:rPr lang="en-US" sz="2400" b="1">
                <a:solidFill>
                  <a:srgbClr val="FFFFFF"/>
                </a:solidFill>
                <a:ea typeface="MS PGothic" pitchFamily="34" charset="-128"/>
              </a:rPr>
              <a:t>To extend their thinking, students can construct a Multi-Flow Map to discuss the effects the author hoped to achieve by using specific text features.</a:t>
            </a:r>
          </a:p>
          <a:p>
            <a:pPr eaLnBrk="1" fontAlgn="base" hangingPunct="1">
              <a:spcBef>
                <a:spcPct val="50000"/>
              </a:spcBef>
              <a:spcAft>
                <a:spcPct val="0"/>
              </a:spcAft>
            </a:pPr>
            <a:endParaRPr lang="en-US" sz="2400" b="1">
              <a:solidFill>
                <a:srgbClr val="FFFFFF"/>
              </a:solidFill>
              <a:ea typeface="MS PGothic" pitchFamily="34" charset="-128"/>
            </a:endParaRPr>
          </a:p>
        </p:txBody>
      </p:sp>
      <p:grpSp>
        <p:nvGrpSpPr>
          <p:cNvPr id="33795" name="Group 14"/>
          <p:cNvGrpSpPr>
            <a:grpSpLocks/>
          </p:cNvGrpSpPr>
          <p:nvPr/>
        </p:nvGrpSpPr>
        <p:grpSpPr bwMode="auto">
          <a:xfrm>
            <a:off x="3454400" y="1447800"/>
            <a:ext cx="5232400" cy="5105400"/>
            <a:chOff x="2176" y="1152"/>
            <a:chExt cx="3152" cy="2976"/>
          </a:xfrm>
        </p:grpSpPr>
        <p:grpSp>
          <p:nvGrpSpPr>
            <p:cNvPr id="33799" name="Group 10"/>
            <p:cNvGrpSpPr>
              <a:grpSpLocks/>
            </p:cNvGrpSpPr>
            <p:nvPr/>
          </p:nvGrpSpPr>
          <p:grpSpPr bwMode="auto">
            <a:xfrm>
              <a:off x="2176" y="1152"/>
              <a:ext cx="3152" cy="2976"/>
              <a:chOff x="2160" y="912"/>
              <a:chExt cx="3168" cy="2976"/>
            </a:xfrm>
          </p:grpSpPr>
          <p:pic>
            <p:nvPicPr>
              <p:cNvPr id="33801" name="Picture 7"/>
              <p:cNvPicPr>
                <a:picLocks noChangeAspect="1" noChangeArrowheads="1"/>
              </p:cNvPicPr>
              <p:nvPr/>
            </p:nvPicPr>
            <p:blipFill>
              <a:blip r:embed="rId3">
                <a:extLst>
                  <a:ext uri="{28A0092B-C50C-407E-A947-70E740481C1C}">
                    <a14:useLocalDpi xmlns:a14="http://schemas.microsoft.com/office/drawing/2010/main" val="0"/>
                  </a:ext>
                </a:extLst>
              </a:blip>
              <a:srcRect l="35938" t="31250" r="36719" b="37500"/>
              <a:stretch>
                <a:fillRect/>
              </a:stretch>
            </p:blipFill>
            <p:spPr bwMode="auto">
              <a:xfrm>
                <a:off x="2160" y="912"/>
                <a:ext cx="3168" cy="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2" name="Text Box 8"/>
              <p:cNvSpPr txBox="1">
                <a:spLocks noChangeArrowheads="1"/>
              </p:cNvSpPr>
              <p:nvPr/>
            </p:nvSpPr>
            <p:spPr bwMode="auto">
              <a:xfrm>
                <a:off x="3792" y="1840"/>
                <a:ext cx="1226" cy="11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000000"/>
                    </a:solidFill>
                    <a:ea typeface="MS PGothic" pitchFamily="34" charset="-128"/>
                  </a:rPr>
                  <a:t>The author uses bold print.</a:t>
                </a:r>
              </a:p>
            </p:txBody>
          </p:sp>
        </p:grpSp>
        <p:sp>
          <p:nvSpPr>
            <p:cNvPr id="33800" name="Text Box 13"/>
            <p:cNvSpPr txBox="1">
              <a:spLocks noChangeArrowheads="1"/>
            </p:cNvSpPr>
            <p:nvPr/>
          </p:nvSpPr>
          <p:spPr bwMode="auto">
            <a:xfrm>
              <a:off x="3888" y="1200"/>
              <a:ext cx="1200" cy="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b="1">
                  <a:solidFill>
                    <a:srgbClr val="000000"/>
                  </a:solidFill>
                  <a:ea typeface="MS PGothic" pitchFamily="34" charset="-128"/>
                </a:rPr>
                <a:t>Why did the author use this text feature?</a:t>
              </a:r>
            </a:p>
            <a:p>
              <a:pPr eaLnBrk="1" fontAlgn="base" hangingPunct="1">
                <a:spcBef>
                  <a:spcPct val="50000"/>
                </a:spcBef>
                <a:spcAft>
                  <a:spcPct val="0"/>
                </a:spcAft>
              </a:pPr>
              <a:endParaRPr lang="en-US" b="1">
                <a:solidFill>
                  <a:srgbClr val="000000"/>
                </a:solidFill>
                <a:ea typeface="MS PGothic" pitchFamily="34" charset="-128"/>
              </a:endParaRPr>
            </a:p>
          </p:txBody>
        </p:sp>
      </p:grpSp>
      <p:sp>
        <p:nvSpPr>
          <p:cNvPr id="33796" name="Text Box 15"/>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148</a:t>
            </a:r>
          </a:p>
        </p:txBody>
      </p:sp>
      <p:pic>
        <p:nvPicPr>
          <p:cNvPr id="13" name="Picture 4" descr="Red Alert"/>
          <p:cNvPicPr>
            <a:picLocks noChangeAspect="1" noChangeArrowheads="1"/>
          </p:cNvPicPr>
          <p:nvPr/>
        </p:nvPicPr>
        <p:blipFill>
          <a:blip r:embed="rId4">
            <a:lum bright="6000"/>
            <a:extLst>
              <a:ext uri="{28A0092B-C50C-407E-A947-70E740481C1C}">
                <a14:useLocalDpi xmlns:a14="http://schemas.microsoft.com/office/drawing/2010/main" val="0"/>
              </a:ext>
            </a:extLst>
          </a:blip>
          <a:srcRect l="5898" t="5322" r="42346" b="82864"/>
          <a:stretch>
            <a:fillRect/>
          </a:stretch>
        </p:blipFill>
        <p:spPr bwMode="auto">
          <a:xfrm>
            <a:off x="6172200" y="2971800"/>
            <a:ext cx="19812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8" name="Text Box 4"/>
          <p:cNvSpPr txBox="1">
            <a:spLocks noChangeArrowheads="1"/>
          </p:cNvSpPr>
          <p:nvPr/>
        </p:nvSpPr>
        <p:spPr bwMode="auto">
          <a:xfrm>
            <a:off x="838200" y="25400"/>
            <a:ext cx="6858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FFFFFF"/>
                </a:solidFill>
                <a:ea typeface="MS PGothic" pitchFamily="34" charset="-128"/>
              </a:rPr>
              <a:t> Option #2: Establishing WHY an author uses a certain text feature  </a:t>
            </a:r>
          </a:p>
        </p:txBody>
      </p:sp>
    </p:spTree>
    <p:extLst>
      <p:ext uri="{BB962C8B-B14F-4D97-AF65-F5344CB8AC3E}">
        <p14:creationId xmlns:p14="http://schemas.microsoft.com/office/powerpoint/2010/main" val="389979106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04800" y="838200"/>
            <a:ext cx="3733800" cy="4648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6387" name="Line 3"/>
          <p:cNvSpPr>
            <a:spLocks noChangeShapeType="1"/>
          </p:cNvSpPr>
          <p:nvPr/>
        </p:nvSpPr>
        <p:spPr bwMode="auto">
          <a:xfrm>
            <a:off x="0" y="6858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6388" name="Text Box 4"/>
          <p:cNvSpPr txBox="1">
            <a:spLocks noChangeArrowheads="1"/>
          </p:cNvSpPr>
          <p:nvPr/>
        </p:nvSpPr>
        <p:spPr bwMode="auto">
          <a:xfrm>
            <a:off x="0" y="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3200" b="1">
                <a:solidFill>
                  <a:srgbClr val="FFFFFF"/>
                </a:solidFill>
                <a:ea typeface="MS PGothic" pitchFamily="34" charset="-128"/>
              </a:rPr>
              <a:t>Focusing on Literacy Links</a:t>
            </a:r>
          </a:p>
        </p:txBody>
      </p:sp>
      <p:pic>
        <p:nvPicPr>
          <p:cNvPr id="16389" name="Picture 5" descr="New_Logo_TMI_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5678488"/>
            <a:ext cx="1752600" cy="117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6"/>
          <p:cNvPicPr>
            <a:picLocks noChangeAspect="1" noChangeArrowheads="1"/>
          </p:cNvPicPr>
          <p:nvPr/>
        </p:nvPicPr>
        <p:blipFill>
          <a:blip r:embed="rId4">
            <a:extLst>
              <a:ext uri="{28A0092B-C50C-407E-A947-70E740481C1C}">
                <a14:useLocalDpi xmlns:a14="http://schemas.microsoft.com/office/drawing/2010/main" val="0"/>
              </a:ext>
            </a:extLst>
          </a:blip>
          <a:srcRect l="50000" t="14366" r="2034" b="13542"/>
          <a:stretch>
            <a:fillRect/>
          </a:stretch>
        </p:blipFill>
        <p:spPr bwMode="auto">
          <a:xfrm>
            <a:off x="381000" y="990600"/>
            <a:ext cx="3490913"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Text Box 7"/>
          <p:cNvSpPr txBox="1">
            <a:spLocks noChangeArrowheads="1"/>
          </p:cNvSpPr>
          <p:nvPr/>
        </p:nvSpPr>
        <p:spPr bwMode="auto">
          <a:xfrm>
            <a:off x="3429000" y="1066800"/>
            <a:ext cx="60198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3200" b="1">
                <a:solidFill>
                  <a:srgbClr val="FFFFFF"/>
                </a:solidFill>
              </a:rPr>
              <a:t>Follow Up </a:t>
            </a:r>
          </a:p>
          <a:p>
            <a:pPr algn="ctr" fontAlgn="base">
              <a:spcBef>
                <a:spcPct val="50000"/>
              </a:spcBef>
              <a:spcAft>
                <a:spcPct val="0"/>
              </a:spcAft>
            </a:pPr>
            <a:r>
              <a:rPr lang="en-US" sz="3200" b="1">
                <a:solidFill>
                  <a:srgbClr val="FFFFFF"/>
                </a:solidFill>
              </a:rPr>
              <a:t>FOCUS on</a:t>
            </a:r>
          </a:p>
          <a:p>
            <a:pPr algn="ctr" fontAlgn="base">
              <a:spcBef>
                <a:spcPct val="50000"/>
              </a:spcBef>
              <a:spcAft>
                <a:spcPct val="0"/>
              </a:spcAft>
            </a:pPr>
            <a:r>
              <a:rPr lang="en-US" sz="3200" b="1">
                <a:solidFill>
                  <a:srgbClr val="FFFFFF"/>
                </a:solidFill>
              </a:rPr>
              <a:t> </a:t>
            </a:r>
            <a:r>
              <a:rPr lang="en-US" sz="4000" b="1">
                <a:solidFill>
                  <a:srgbClr val="FFFF00"/>
                </a:solidFill>
              </a:rPr>
              <a:t>READING        COMPREHENSION</a:t>
            </a:r>
          </a:p>
        </p:txBody>
      </p:sp>
      <p:sp>
        <p:nvSpPr>
          <p:cNvPr id="16392" name="Text Box 8"/>
          <p:cNvSpPr txBox="1">
            <a:spLocks noChangeArrowheads="1"/>
          </p:cNvSpPr>
          <p:nvPr/>
        </p:nvSpPr>
        <p:spPr bwMode="auto">
          <a:xfrm>
            <a:off x="4800600" y="4572000"/>
            <a:ext cx="3810000" cy="186213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3200" b="1">
                <a:solidFill>
                  <a:srgbClr val="000000"/>
                </a:solidFill>
                <a:ea typeface="MS PGothic" pitchFamily="34" charset="-128"/>
              </a:rPr>
              <a:t>Chapter 3</a:t>
            </a:r>
          </a:p>
          <a:p>
            <a:pPr algn="ctr" fontAlgn="base">
              <a:spcBef>
                <a:spcPct val="50000"/>
              </a:spcBef>
              <a:spcAft>
                <a:spcPct val="0"/>
              </a:spcAft>
            </a:pPr>
            <a:r>
              <a:rPr lang="en-US" sz="2800" b="1">
                <a:solidFill>
                  <a:srgbClr val="000000"/>
                </a:solidFill>
                <a:ea typeface="MS PGothic" pitchFamily="34" charset="-128"/>
              </a:rPr>
              <a:t>Pages 142-158</a:t>
            </a:r>
          </a:p>
          <a:p>
            <a:pPr algn="ctr" fontAlgn="base">
              <a:spcBef>
                <a:spcPct val="50000"/>
              </a:spcBef>
              <a:spcAft>
                <a:spcPct val="0"/>
              </a:spcAft>
            </a:pPr>
            <a:r>
              <a:rPr lang="en-US" sz="2800" b="1">
                <a:solidFill>
                  <a:srgbClr val="000000"/>
                </a:solidFill>
                <a:ea typeface="MS PGothic" pitchFamily="34" charset="-128"/>
              </a:rPr>
              <a:t>TG:  page 169-173</a:t>
            </a:r>
          </a:p>
        </p:txBody>
      </p:sp>
    </p:spTree>
    <p:extLst>
      <p:ext uri="{BB962C8B-B14F-4D97-AF65-F5344CB8AC3E}">
        <p14:creationId xmlns:p14="http://schemas.microsoft.com/office/powerpoint/2010/main" val="97658781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l="28125" t="14822" r="25000" b="4362"/>
          <a:stretch>
            <a:fillRect/>
          </a:stretch>
        </p:blipFill>
        <p:spPr bwMode="auto">
          <a:xfrm>
            <a:off x="2209800" y="0"/>
            <a:ext cx="6092825"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Box 19"/>
          <p:cNvSpPr txBox="1">
            <a:spLocks noChangeArrowheads="1"/>
          </p:cNvSpPr>
          <p:nvPr/>
        </p:nvSpPr>
        <p:spPr bwMode="auto">
          <a:xfrm>
            <a:off x="0" y="381000"/>
            <a:ext cx="41910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FF"/>
                </a:solidFill>
                <a:ea typeface="MS PGothic" pitchFamily="34" charset="-128"/>
              </a:rPr>
              <a:t>OPTION # 3</a:t>
            </a:r>
          </a:p>
          <a:p>
            <a:pPr eaLnBrk="1" fontAlgn="base" hangingPunct="1">
              <a:spcBef>
                <a:spcPct val="0"/>
              </a:spcBef>
              <a:spcAft>
                <a:spcPct val="0"/>
              </a:spcAft>
            </a:pPr>
            <a:r>
              <a:rPr lang="en-US" sz="2400" b="1">
                <a:solidFill>
                  <a:srgbClr val="FFFFFF"/>
                </a:solidFill>
                <a:ea typeface="MS PGothic" pitchFamily="34" charset="-128"/>
              </a:rPr>
              <a:t> Use a Brace</a:t>
            </a:r>
          </a:p>
          <a:p>
            <a:pPr eaLnBrk="1" fontAlgn="base" hangingPunct="1">
              <a:spcBef>
                <a:spcPct val="0"/>
              </a:spcBef>
              <a:spcAft>
                <a:spcPct val="0"/>
              </a:spcAft>
            </a:pPr>
            <a:r>
              <a:rPr lang="en-US" sz="2400" b="1">
                <a:solidFill>
                  <a:srgbClr val="FFFFFF"/>
                </a:solidFill>
                <a:ea typeface="MS PGothic" pitchFamily="34" charset="-128"/>
              </a:rPr>
              <a:t> Map to </a:t>
            </a:r>
          </a:p>
          <a:p>
            <a:pPr eaLnBrk="1" fontAlgn="base" hangingPunct="1">
              <a:spcBef>
                <a:spcPct val="0"/>
              </a:spcBef>
              <a:spcAft>
                <a:spcPct val="0"/>
              </a:spcAft>
            </a:pPr>
            <a:r>
              <a:rPr lang="en-US" sz="2400" b="1">
                <a:solidFill>
                  <a:srgbClr val="FFFFFF"/>
                </a:solidFill>
                <a:ea typeface="MS PGothic" pitchFamily="34" charset="-128"/>
              </a:rPr>
              <a:t>“isolate”</a:t>
            </a:r>
          </a:p>
          <a:p>
            <a:pPr eaLnBrk="1" fontAlgn="base" hangingPunct="1">
              <a:spcBef>
                <a:spcPct val="0"/>
              </a:spcBef>
              <a:spcAft>
                <a:spcPct val="0"/>
              </a:spcAft>
            </a:pPr>
            <a:r>
              <a:rPr lang="en-US" sz="2400" b="1">
                <a:solidFill>
                  <a:srgbClr val="FFFFFF"/>
                </a:solidFill>
                <a:ea typeface="MS PGothic" pitchFamily="34" charset="-128"/>
              </a:rPr>
              <a:t> those features</a:t>
            </a:r>
          </a:p>
          <a:p>
            <a:pPr eaLnBrk="1" fontAlgn="base" hangingPunct="1">
              <a:spcBef>
                <a:spcPct val="0"/>
              </a:spcBef>
              <a:spcAft>
                <a:spcPct val="0"/>
              </a:spcAft>
            </a:pPr>
            <a:r>
              <a:rPr lang="en-US" sz="2400" b="1">
                <a:solidFill>
                  <a:srgbClr val="FFFFFF"/>
                </a:solidFill>
                <a:ea typeface="MS PGothic" pitchFamily="34" charset="-128"/>
              </a:rPr>
              <a:t> in order to</a:t>
            </a:r>
          </a:p>
          <a:p>
            <a:pPr eaLnBrk="1" fontAlgn="base" hangingPunct="1">
              <a:spcBef>
                <a:spcPct val="0"/>
              </a:spcBef>
              <a:spcAft>
                <a:spcPct val="0"/>
              </a:spcAft>
            </a:pPr>
            <a:r>
              <a:rPr lang="en-US" sz="2400" b="1">
                <a:solidFill>
                  <a:srgbClr val="FFFFFF"/>
                </a:solidFill>
                <a:ea typeface="MS PGothic" pitchFamily="34" charset="-128"/>
              </a:rPr>
              <a:t> PREVIEW </a:t>
            </a:r>
          </a:p>
          <a:p>
            <a:pPr eaLnBrk="1" fontAlgn="base" hangingPunct="1">
              <a:spcBef>
                <a:spcPct val="0"/>
              </a:spcBef>
              <a:spcAft>
                <a:spcPct val="0"/>
              </a:spcAft>
            </a:pPr>
            <a:r>
              <a:rPr lang="en-US" sz="2400" b="1">
                <a:solidFill>
                  <a:srgbClr val="FFFFFF"/>
                </a:solidFill>
                <a:ea typeface="MS PGothic" pitchFamily="34" charset="-128"/>
              </a:rPr>
              <a:t>a Text</a:t>
            </a:r>
            <a:r>
              <a:rPr lang="en-US">
                <a:solidFill>
                  <a:srgbClr val="FFFFFF"/>
                </a:solidFill>
                <a:ea typeface="MS PGothic" pitchFamily="34" charset="-128"/>
              </a:rPr>
              <a:t>.</a:t>
            </a:r>
          </a:p>
        </p:txBody>
      </p:sp>
      <p:sp>
        <p:nvSpPr>
          <p:cNvPr id="34820" name="TextBox 21"/>
          <p:cNvSpPr txBox="1">
            <a:spLocks noChangeArrowheads="1"/>
          </p:cNvSpPr>
          <p:nvPr/>
        </p:nvSpPr>
        <p:spPr bwMode="auto">
          <a:xfrm>
            <a:off x="2209800" y="2590800"/>
            <a:ext cx="228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a:solidFill>
                  <a:srgbClr val="000000"/>
                </a:solidFill>
                <a:ea typeface="MS PGothic" pitchFamily="34" charset="-128"/>
              </a:rPr>
              <a:t>TITLE OF </a:t>
            </a:r>
          </a:p>
          <a:p>
            <a:pPr eaLnBrk="1" fontAlgn="base" hangingPunct="1">
              <a:spcBef>
                <a:spcPct val="0"/>
              </a:spcBef>
              <a:spcAft>
                <a:spcPct val="0"/>
              </a:spcAft>
            </a:pPr>
            <a:r>
              <a:rPr lang="en-US" b="1">
                <a:solidFill>
                  <a:srgbClr val="000000"/>
                </a:solidFill>
                <a:ea typeface="MS PGothic" pitchFamily="34" charset="-128"/>
              </a:rPr>
              <a:t>THE  ARTICLE</a:t>
            </a:r>
          </a:p>
        </p:txBody>
      </p:sp>
      <p:sp>
        <p:nvSpPr>
          <p:cNvPr id="34821" name="TextBox 22"/>
          <p:cNvSpPr txBox="1">
            <a:spLocks noChangeArrowheads="1"/>
          </p:cNvSpPr>
          <p:nvPr/>
        </p:nvSpPr>
        <p:spPr bwMode="auto">
          <a:xfrm>
            <a:off x="304800" y="3505200"/>
            <a:ext cx="152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a:solidFill>
                  <a:srgbClr val="000000"/>
                </a:solidFill>
                <a:ea typeface="MS PGothic" pitchFamily="34" charset="-128"/>
              </a:rPr>
              <a:t>PAGE 149</a:t>
            </a:r>
          </a:p>
        </p:txBody>
      </p:sp>
    </p:spTree>
    <p:extLst>
      <p:ext uri="{BB962C8B-B14F-4D97-AF65-F5344CB8AC3E}">
        <p14:creationId xmlns:p14="http://schemas.microsoft.com/office/powerpoint/2010/main" val="371741012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l="28125" t="14822" r="25000" b="4362"/>
          <a:stretch>
            <a:fillRect/>
          </a:stretch>
        </p:blipFill>
        <p:spPr bwMode="auto">
          <a:xfrm>
            <a:off x="2971800" y="0"/>
            <a:ext cx="53038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3" descr="Red Alert"/>
          <p:cNvPicPr>
            <a:picLocks noChangeAspect="1" noChangeArrowheads="1"/>
          </p:cNvPicPr>
          <p:nvPr/>
        </p:nvPicPr>
        <p:blipFill>
          <a:blip r:embed="rId4">
            <a:lum bright="6000"/>
            <a:extLst>
              <a:ext uri="{28A0092B-C50C-407E-A947-70E740481C1C}">
                <a14:useLocalDpi xmlns:a14="http://schemas.microsoft.com/office/drawing/2010/main" val="0"/>
              </a:ext>
            </a:extLst>
          </a:blip>
          <a:srcRect l="5898" t="5322"/>
          <a:stretch>
            <a:fillRect/>
          </a:stretch>
        </p:blipFill>
        <p:spPr bwMode="auto">
          <a:xfrm>
            <a:off x="2057400" y="1600200"/>
            <a:ext cx="23622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4"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5898" t="5322" r="42346" b="82864"/>
          <a:stretch>
            <a:fillRect/>
          </a:stretch>
        </p:blipFill>
        <p:spPr bwMode="auto">
          <a:xfrm>
            <a:off x="6324600" y="228600"/>
            <a:ext cx="175260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5"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56133" t="9581" r="14151" b="83121"/>
          <a:stretch>
            <a:fillRect/>
          </a:stretch>
        </p:blipFill>
        <p:spPr bwMode="auto">
          <a:xfrm>
            <a:off x="6553200" y="1066800"/>
            <a:ext cx="144462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oup 15"/>
          <p:cNvGrpSpPr>
            <a:grpSpLocks/>
          </p:cNvGrpSpPr>
          <p:nvPr/>
        </p:nvGrpSpPr>
        <p:grpSpPr bwMode="auto">
          <a:xfrm>
            <a:off x="4572000" y="1676400"/>
            <a:ext cx="4572000" cy="5181600"/>
            <a:chOff x="2880" y="1056"/>
            <a:chExt cx="2880" cy="3264"/>
          </a:xfrm>
        </p:grpSpPr>
        <p:pic>
          <p:nvPicPr>
            <p:cNvPr id="35853" name="Picture 6"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52948" t="16895" r="4706" b="62067"/>
            <a:stretch>
              <a:fillRect/>
            </a:stretch>
          </p:blipFill>
          <p:spPr bwMode="auto">
            <a:xfrm>
              <a:off x="4656" y="1056"/>
              <a:ext cx="912" cy="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4" name="Picture 7"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10602" t="16895" r="47052" b="62067"/>
            <a:stretch>
              <a:fillRect/>
            </a:stretch>
          </p:blipFill>
          <p:spPr bwMode="auto">
            <a:xfrm>
              <a:off x="3648" y="1056"/>
              <a:ext cx="864"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5" name="Picture 8"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60791" t="54765" b="9468"/>
            <a:stretch>
              <a:fillRect/>
            </a:stretch>
          </p:blipFill>
          <p:spPr bwMode="auto">
            <a:xfrm>
              <a:off x="3792" y="3264"/>
              <a:ext cx="776" cy="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6" name="Picture 9"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10603" t="74753" r="37640" b="4208"/>
            <a:stretch>
              <a:fillRect/>
            </a:stretch>
          </p:blipFill>
          <p:spPr bwMode="auto">
            <a:xfrm>
              <a:off x="4032" y="2448"/>
              <a:ext cx="1104" cy="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7" name="Picture 10"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37265" t="65285" r="40778" b="31558"/>
            <a:stretch>
              <a:fillRect/>
            </a:stretch>
          </p:blipFill>
          <p:spPr bwMode="auto">
            <a:xfrm>
              <a:off x="3936" y="2064"/>
              <a:ext cx="129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8" name="Picture 11"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5898" t="37933" b="59612"/>
            <a:stretch>
              <a:fillRect/>
            </a:stretch>
          </p:blipFill>
          <p:spPr bwMode="auto">
            <a:xfrm>
              <a:off x="2880" y="1872"/>
              <a:ext cx="288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9" name="Picture 12"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67064" t="88429" b="1051"/>
            <a:stretch>
              <a:fillRect/>
            </a:stretch>
          </p:blipFill>
          <p:spPr bwMode="auto">
            <a:xfrm>
              <a:off x="4608" y="3696"/>
              <a:ext cx="1008"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51" name="Rectangle 13"/>
          <p:cNvSpPr>
            <a:spLocks noChangeArrowheads="1"/>
          </p:cNvSpPr>
          <p:nvPr/>
        </p:nvSpPr>
        <p:spPr bwMode="auto">
          <a:xfrm>
            <a:off x="228600" y="0"/>
            <a:ext cx="8770938" cy="67484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35848" name="Rectangle 17"/>
          <p:cNvSpPr>
            <a:spLocks noChangeArrowheads="1"/>
          </p:cNvSpPr>
          <p:nvPr/>
        </p:nvSpPr>
        <p:spPr bwMode="auto">
          <a:xfrm>
            <a:off x="1828800" y="1295400"/>
            <a:ext cx="2743200" cy="4343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grpSp>
        <p:nvGrpSpPr>
          <p:cNvPr id="35849" name="Group 6"/>
          <p:cNvGrpSpPr>
            <a:grpSpLocks/>
          </p:cNvGrpSpPr>
          <p:nvPr/>
        </p:nvGrpSpPr>
        <p:grpSpPr bwMode="auto">
          <a:xfrm>
            <a:off x="381000" y="990600"/>
            <a:ext cx="3657600" cy="5334000"/>
            <a:chOff x="240" y="624"/>
            <a:chExt cx="2304" cy="3360"/>
          </a:xfrm>
        </p:grpSpPr>
        <p:sp>
          <p:nvSpPr>
            <p:cNvPr id="35851" name="Rectangle 5"/>
            <p:cNvSpPr>
              <a:spLocks noChangeArrowheads="1"/>
            </p:cNvSpPr>
            <p:nvPr/>
          </p:nvSpPr>
          <p:spPr bwMode="auto">
            <a:xfrm>
              <a:off x="240" y="624"/>
              <a:ext cx="2304" cy="33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pic>
          <p:nvPicPr>
            <p:cNvPr id="35852" name="Picture 3"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5898" t="5322"/>
            <a:stretch>
              <a:fillRect/>
            </a:stretch>
          </p:blipFill>
          <p:spPr bwMode="auto">
            <a:xfrm>
              <a:off x="384" y="816"/>
              <a:ext cx="1984" cy="297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sp>
        <p:nvSpPr>
          <p:cNvPr id="20" name="TextBox 19"/>
          <p:cNvSpPr txBox="1">
            <a:spLocks noChangeArrowheads="1"/>
          </p:cNvSpPr>
          <p:nvPr/>
        </p:nvSpPr>
        <p:spPr bwMode="auto">
          <a:xfrm>
            <a:off x="430213" y="53975"/>
            <a:ext cx="57769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00"/>
                </a:solidFill>
                <a:latin typeface="Calibri" pitchFamily="34" charset="0"/>
                <a:ea typeface="MS PGothic" pitchFamily="34" charset="-128"/>
              </a:rPr>
              <a:t>What PREDICTIONS can be drawn about the</a:t>
            </a:r>
          </a:p>
          <a:p>
            <a:pPr eaLnBrk="1" fontAlgn="base" hangingPunct="1">
              <a:spcBef>
                <a:spcPct val="0"/>
              </a:spcBef>
              <a:spcAft>
                <a:spcPct val="0"/>
              </a:spcAft>
            </a:pPr>
            <a:r>
              <a:rPr lang="en-US" sz="2400" b="1">
                <a:solidFill>
                  <a:srgbClr val="FFFF00"/>
                </a:solidFill>
                <a:latin typeface="Calibri" pitchFamily="34" charset="0"/>
                <a:ea typeface="MS PGothic" pitchFamily="34" charset="-128"/>
              </a:rPr>
              <a:t>selection’s contents by examining these </a:t>
            </a:r>
          </a:p>
          <a:p>
            <a:pPr eaLnBrk="1" fontAlgn="base" hangingPunct="1">
              <a:spcBef>
                <a:spcPct val="0"/>
              </a:spcBef>
              <a:spcAft>
                <a:spcPct val="0"/>
              </a:spcAft>
            </a:pPr>
            <a:r>
              <a:rPr lang="en-US" sz="2400" b="1">
                <a:solidFill>
                  <a:srgbClr val="FFFF00"/>
                </a:solidFill>
                <a:latin typeface="Calibri" pitchFamily="34" charset="0"/>
                <a:ea typeface="MS PGothic" pitchFamily="34" charset="-128"/>
              </a:rPr>
              <a:t>text features?</a:t>
            </a:r>
          </a:p>
        </p:txBody>
      </p:sp>
    </p:spTree>
    <p:extLst>
      <p:ext uri="{BB962C8B-B14F-4D97-AF65-F5344CB8AC3E}">
        <p14:creationId xmlns:p14="http://schemas.microsoft.com/office/powerpoint/2010/main" val="11311123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accel="50000" decel="50000" fill="hold" grpId="0" nodeType="clickEffect">
                                  <p:stCondLst>
                                    <p:cond delay="0"/>
                                  </p:stCondLst>
                                  <p:childTnLst>
                                    <p:set>
                                      <p:cBhvr>
                                        <p:cTn id="6" dur="1" fill="hold">
                                          <p:stCondLst>
                                            <p:cond delay="0"/>
                                          </p:stCondLst>
                                        </p:cTn>
                                        <p:tgtEl>
                                          <p:spTgt spid="31751"/>
                                        </p:tgtEl>
                                        <p:attrNameLst>
                                          <p:attrName>style.visibility</p:attrName>
                                        </p:attrNameLst>
                                      </p:cBhvr>
                                      <p:to>
                                        <p:strVal val="visible"/>
                                      </p:to>
                                    </p:set>
                                    <p:anim calcmode="lin" valueType="num">
                                      <p:cBhvr additive="base">
                                        <p:cTn id="7" dur="500" fill="hold"/>
                                        <p:tgtEl>
                                          <p:spTgt spid="31751"/>
                                        </p:tgtEl>
                                        <p:attrNameLst>
                                          <p:attrName>ppt_x</p:attrName>
                                        </p:attrNameLst>
                                      </p:cBhvr>
                                      <p:tavLst>
                                        <p:tav tm="0">
                                          <p:val>
                                            <p:strVal val="1+#ppt_w/2"/>
                                          </p:val>
                                        </p:tav>
                                        <p:tav tm="100000">
                                          <p:val>
                                            <p:strVal val="#ppt_x"/>
                                          </p:val>
                                        </p:tav>
                                      </p:tavLst>
                                    </p:anim>
                                    <p:anim calcmode="lin" valueType="num">
                                      <p:cBhvr additive="base">
                                        <p:cTn id="8" dur="500" fill="hold"/>
                                        <p:tgtEl>
                                          <p:spTgt spid="3175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900" decel="100000" fill="hold"/>
                                        <p:tgtEl>
                                          <p:spTgt spid="2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animBg="1"/>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p:cNvPicPr>
            <a:picLocks noChangeAspect="1" noChangeArrowheads="1"/>
          </p:cNvPicPr>
          <p:nvPr/>
        </p:nvPicPr>
        <p:blipFill>
          <a:blip r:embed="rId2">
            <a:extLst>
              <a:ext uri="{28A0092B-C50C-407E-A947-70E740481C1C}">
                <a14:useLocalDpi xmlns:a14="http://schemas.microsoft.com/office/drawing/2010/main" val="0"/>
              </a:ext>
            </a:extLst>
          </a:blip>
          <a:srcRect l="13281" t="30208" r="13281" b="35417"/>
          <a:stretch>
            <a:fillRect/>
          </a:stretch>
        </p:blipFill>
        <p:spPr bwMode="auto">
          <a:xfrm>
            <a:off x="304800" y="1905000"/>
            <a:ext cx="8839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AutoShape 4"/>
          <p:cNvSpPr>
            <a:spLocks noChangeArrowheads="1"/>
          </p:cNvSpPr>
          <p:nvPr/>
        </p:nvSpPr>
        <p:spPr bwMode="auto">
          <a:xfrm>
            <a:off x="2209800" y="4267200"/>
            <a:ext cx="381000" cy="685800"/>
          </a:xfrm>
          <a:prstGeom prst="curvedRightArrow">
            <a:avLst>
              <a:gd name="adj1" fmla="val 36000"/>
              <a:gd name="adj2" fmla="val 72000"/>
              <a:gd name="adj3" fmla="val 33333"/>
            </a:avLst>
          </a:prstGeom>
          <a:solidFill>
            <a:srgbClr val="FF3300"/>
          </a:solidFill>
          <a:ln w="9525">
            <a:solidFill>
              <a:schemeClr val="tx1"/>
            </a:solidFill>
            <a:miter lim="800000"/>
            <a:headEnd/>
            <a:tailEnd/>
          </a:ln>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36868" name="Text Box 5"/>
          <p:cNvSpPr txBox="1">
            <a:spLocks noChangeArrowheads="1"/>
          </p:cNvSpPr>
          <p:nvPr/>
        </p:nvSpPr>
        <p:spPr bwMode="auto">
          <a:xfrm>
            <a:off x="457200" y="431800"/>
            <a:ext cx="822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600" b="1">
                <a:solidFill>
                  <a:srgbClr val="FFFFFF"/>
                </a:solidFill>
                <a:latin typeface="Comic Sans MS" pitchFamily="66" charset="0"/>
                <a:ea typeface="MS PGothic" pitchFamily="34" charset="-128"/>
              </a:rPr>
              <a:t> Option #4:  </a:t>
            </a:r>
          </a:p>
          <a:p>
            <a:pPr algn="ctr" eaLnBrk="1" fontAlgn="base" hangingPunct="1">
              <a:spcBef>
                <a:spcPct val="0"/>
              </a:spcBef>
              <a:spcAft>
                <a:spcPct val="0"/>
              </a:spcAft>
            </a:pPr>
            <a:r>
              <a:rPr lang="en-US" sz="3600" b="1">
                <a:solidFill>
                  <a:srgbClr val="FFFFFF"/>
                </a:solidFill>
                <a:latin typeface="Comic Sans MS" pitchFamily="66" charset="0"/>
                <a:ea typeface="MS PGothic" pitchFamily="34" charset="-128"/>
              </a:rPr>
              <a:t>Seeing the Relationship between the Text Feature and its Purpose</a:t>
            </a:r>
          </a:p>
        </p:txBody>
      </p:sp>
    </p:spTree>
    <p:extLst>
      <p:ext uri="{BB962C8B-B14F-4D97-AF65-F5344CB8AC3E}">
        <p14:creationId xmlns:p14="http://schemas.microsoft.com/office/powerpoint/2010/main" val="1912121680"/>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l="13281" t="30208" r="13281" b="35417"/>
          <a:stretch>
            <a:fillRect/>
          </a:stretch>
        </p:blipFill>
        <p:spPr bwMode="auto">
          <a:xfrm>
            <a:off x="304800" y="1676400"/>
            <a:ext cx="8839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5939" name="AutoShape 3"/>
          <p:cNvSpPr>
            <a:spLocks noChangeArrowheads="1"/>
          </p:cNvSpPr>
          <p:nvPr/>
        </p:nvSpPr>
        <p:spPr bwMode="auto">
          <a:xfrm>
            <a:off x="1905000" y="3810000"/>
            <a:ext cx="457200" cy="685800"/>
          </a:xfrm>
          <a:prstGeom prst="curvedRightArrow">
            <a:avLst>
              <a:gd name="adj1" fmla="val 30000"/>
              <a:gd name="adj2" fmla="val 60000"/>
              <a:gd name="adj3" fmla="val 33333"/>
            </a:avLst>
          </a:prstGeom>
          <a:solidFill>
            <a:srgbClr val="FF3300"/>
          </a:solidFill>
          <a:ln w="9525">
            <a:solidFill>
              <a:schemeClr val="tx1"/>
            </a:solidFill>
            <a:miter lim="800000"/>
            <a:headEnd/>
            <a:tailEnd/>
          </a:ln>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37892" name="Text Box 4"/>
          <p:cNvSpPr txBox="1">
            <a:spLocks noChangeArrowheads="1"/>
          </p:cNvSpPr>
          <p:nvPr/>
        </p:nvSpPr>
        <p:spPr bwMode="auto">
          <a:xfrm>
            <a:off x="457200" y="508000"/>
            <a:ext cx="822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200" b="1">
                <a:solidFill>
                  <a:srgbClr val="FFFFFF"/>
                </a:solidFill>
                <a:latin typeface="Comic Sans MS" pitchFamily="66" charset="0"/>
                <a:ea typeface="MS PGothic" pitchFamily="34" charset="-128"/>
              </a:rPr>
              <a:t>Option #4: Seeing the Relationship between the Text Feature and its Purpose</a:t>
            </a:r>
          </a:p>
        </p:txBody>
      </p:sp>
      <p:sp>
        <p:nvSpPr>
          <p:cNvPr id="295942" name="Text Box 6"/>
          <p:cNvSpPr txBox="1">
            <a:spLocks noChangeArrowheads="1"/>
          </p:cNvSpPr>
          <p:nvPr/>
        </p:nvSpPr>
        <p:spPr bwMode="auto">
          <a:xfrm>
            <a:off x="2286000" y="4419600"/>
            <a:ext cx="18415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1400">
                <a:solidFill>
                  <a:srgbClr val="00CC00"/>
                </a:solidFill>
                <a:ea typeface="MS PGothic" pitchFamily="34" charset="-128"/>
              </a:rPr>
              <a:t/>
            </a:r>
            <a:br>
              <a:rPr lang="en-US" sz="1400">
                <a:solidFill>
                  <a:srgbClr val="00CC00"/>
                </a:solidFill>
                <a:ea typeface="MS PGothic" pitchFamily="34" charset="-128"/>
              </a:rPr>
            </a:br>
            <a:endParaRPr lang="en-US" sz="1400">
              <a:solidFill>
                <a:srgbClr val="00CC00"/>
              </a:solidFill>
              <a:ea typeface="MS PGothic" pitchFamily="34" charset="-128"/>
            </a:endParaRPr>
          </a:p>
        </p:txBody>
      </p:sp>
      <p:sp>
        <p:nvSpPr>
          <p:cNvPr id="37894" name="Text Box 7"/>
          <p:cNvSpPr txBox="1">
            <a:spLocks noChangeArrowheads="1"/>
          </p:cNvSpPr>
          <p:nvPr/>
        </p:nvSpPr>
        <p:spPr bwMode="auto">
          <a:xfrm>
            <a:off x="2057400" y="2362200"/>
            <a:ext cx="5486400" cy="4619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latin typeface="Comic Sans MS" pitchFamily="66" charset="0"/>
                <a:ea typeface="MS PGothic" pitchFamily="34" charset="-128"/>
              </a:rPr>
              <a:t>“Red Alert” by Laura Giardi</a:t>
            </a:r>
          </a:p>
        </p:txBody>
      </p:sp>
      <p:sp>
        <p:nvSpPr>
          <p:cNvPr id="295944" name="Text Box 8"/>
          <p:cNvSpPr txBox="1">
            <a:spLocks noChangeArrowheads="1"/>
          </p:cNvSpPr>
          <p:nvPr/>
        </p:nvSpPr>
        <p:spPr bwMode="auto">
          <a:xfrm>
            <a:off x="3781425" y="3811588"/>
            <a:ext cx="1363663"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b="1">
                <a:solidFill>
                  <a:srgbClr val="333399"/>
                </a:solidFill>
                <a:ea typeface="MS PGothic" pitchFamily="34" charset="-128"/>
              </a:rPr>
              <a:t>illustration</a:t>
            </a:r>
          </a:p>
        </p:txBody>
      </p:sp>
      <p:sp>
        <p:nvSpPr>
          <p:cNvPr id="295945" name="Text Box 9"/>
          <p:cNvSpPr txBox="1">
            <a:spLocks noChangeArrowheads="1"/>
          </p:cNvSpPr>
          <p:nvPr/>
        </p:nvSpPr>
        <p:spPr bwMode="auto">
          <a:xfrm>
            <a:off x="3962400" y="4419600"/>
            <a:ext cx="1524000" cy="1077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1600">
                <a:solidFill>
                  <a:srgbClr val="008000"/>
                </a:solidFill>
                <a:ea typeface="MS PGothic" pitchFamily="34" charset="-128"/>
              </a:rPr>
              <a:t>Provides a </a:t>
            </a:r>
          </a:p>
          <a:p>
            <a:pPr eaLnBrk="1" fontAlgn="base" hangingPunct="1">
              <a:spcBef>
                <a:spcPct val="0"/>
              </a:spcBef>
              <a:spcAft>
                <a:spcPct val="0"/>
              </a:spcAft>
            </a:pPr>
            <a:r>
              <a:rPr lang="en-US" sz="1600">
                <a:solidFill>
                  <a:srgbClr val="008000"/>
                </a:solidFill>
                <a:ea typeface="MS PGothic" pitchFamily="34" charset="-128"/>
              </a:rPr>
              <a:t>visual representation</a:t>
            </a:r>
          </a:p>
          <a:p>
            <a:pPr eaLnBrk="1" fontAlgn="base" hangingPunct="1">
              <a:spcBef>
                <a:spcPct val="0"/>
              </a:spcBef>
              <a:spcAft>
                <a:spcPct val="0"/>
              </a:spcAft>
            </a:pPr>
            <a:r>
              <a:rPr lang="en-US" sz="1600">
                <a:solidFill>
                  <a:srgbClr val="008000"/>
                </a:solidFill>
                <a:ea typeface="MS PGothic" pitchFamily="34" charset="-128"/>
              </a:rPr>
              <a:t>of the contents</a:t>
            </a:r>
          </a:p>
        </p:txBody>
      </p:sp>
      <p:sp>
        <p:nvSpPr>
          <p:cNvPr id="295946" name="Text Box 10"/>
          <p:cNvSpPr txBox="1">
            <a:spLocks noChangeArrowheads="1"/>
          </p:cNvSpPr>
          <p:nvPr/>
        </p:nvSpPr>
        <p:spPr bwMode="auto">
          <a:xfrm>
            <a:off x="5562600" y="6276975"/>
            <a:ext cx="33591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1600" b="1">
                <a:solidFill>
                  <a:srgbClr val="FF3300"/>
                </a:solidFill>
                <a:latin typeface="Comic Sans MS" pitchFamily="66" charset="0"/>
                <a:ea typeface="MS PGothic" pitchFamily="34" charset="-128"/>
              </a:rPr>
              <a:t>Add 3 more text features and</a:t>
            </a:r>
          </a:p>
          <a:p>
            <a:pPr eaLnBrk="1" fontAlgn="base" hangingPunct="1">
              <a:spcBef>
                <a:spcPct val="0"/>
              </a:spcBef>
              <a:spcAft>
                <a:spcPct val="0"/>
              </a:spcAft>
            </a:pPr>
            <a:r>
              <a:rPr lang="en-US" sz="1600" b="1">
                <a:solidFill>
                  <a:srgbClr val="FF3300"/>
                </a:solidFill>
                <a:latin typeface="Comic Sans MS" pitchFamily="66" charset="0"/>
                <a:ea typeface="MS PGothic" pitchFamily="34" charset="-128"/>
              </a:rPr>
              <a:t>state the purpose in the Frame</a:t>
            </a:r>
            <a:r>
              <a:rPr lang="en-US" sz="1600">
                <a:solidFill>
                  <a:srgbClr val="FF3300"/>
                </a:solidFill>
                <a:latin typeface="Comic Sans MS" pitchFamily="66" charset="0"/>
                <a:ea typeface="MS PGothic" pitchFamily="34" charset="-128"/>
              </a:rPr>
              <a:t>.</a:t>
            </a:r>
          </a:p>
        </p:txBody>
      </p:sp>
      <p:sp>
        <p:nvSpPr>
          <p:cNvPr id="37898" name="TextBox 10"/>
          <p:cNvSpPr txBox="1">
            <a:spLocks noChangeArrowheads="1"/>
          </p:cNvSpPr>
          <p:nvPr/>
        </p:nvSpPr>
        <p:spPr bwMode="auto">
          <a:xfrm>
            <a:off x="2379663" y="4427538"/>
            <a:ext cx="1574800" cy="862012"/>
          </a:xfrm>
          <a:prstGeom prst="rect">
            <a:avLst/>
          </a:prstGeom>
          <a:solidFill>
            <a:srgbClr val="FBF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1600">
                <a:solidFill>
                  <a:srgbClr val="008000"/>
                </a:solidFill>
                <a:ea typeface="MS PGothic" pitchFamily="34" charset="-128"/>
              </a:rPr>
              <a:t>Emphasizes </a:t>
            </a:r>
          </a:p>
          <a:p>
            <a:pPr eaLnBrk="1" fontAlgn="base" hangingPunct="1">
              <a:spcBef>
                <a:spcPct val="0"/>
              </a:spcBef>
              <a:spcAft>
                <a:spcPct val="0"/>
              </a:spcAft>
            </a:pPr>
            <a:r>
              <a:rPr lang="en-US" sz="1600">
                <a:solidFill>
                  <a:srgbClr val="008000"/>
                </a:solidFill>
                <a:ea typeface="MS PGothic" pitchFamily="34" charset="-128"/>
              </a:rPr>
              <a:t>key information</a:t>
            </a:r>
          </a:p>
          <a:p>
            <a:pPr eaLnBrk="1" fontAlgn="base" hangingPunct="1">
              <a:spcBef>
                <a:spcPct val="0"/>
              </a:spcBef>
              <a:spcAft>
                <a:spcPct val="0"/>
              </a:spcAft>
            </a:pPr>
            <a:r>
              <a:rPr lang="en-US" sz="1600">
                <a:solidFill>
                  <a:srgbClr val="008000"/>
                </a:solidFill>
                <a:ea typeface="MS PGothic" pitchFamily="34" charset="-128"/>
              </a:rPr>
              <a:t>In the article</a:t>
            </a:r>
          </a:p>
        </p:txBody>
      </p:sp>
      <p:pic>
        <p:nvPicPr>
          <p:cNvPr id="37899" name="Picture 10" descr="Red Alert"/>
          <p:cNvPicPr>
            <a:picLocks noChangeAspect="1" noChangeArrowheads="1"/>
          </p:cNvPicPr>
          <p:nvPr/>
        </p:nvPicPr>
        <p:blipFill>
          <a:blip r:embed="rId3">
            <a:lum bright="6000"/>
            <a:extLst>
              <a:ext uri="{28A0092B-C50C-407E-A947-70E740481C1C}">
                <a14:useLocalDpi xmlns:a14="http://schemas.microsoft.com/office/drawing/2010/main" val="0"/>
              </a:ext>
            </a:extLst>
          </a:blip>
          <a:srcRect l="37265" t="65285" r="40778" b="31558"/>
          <a:stretch>
            <a:fillRect/>
          </a:stretch>
        </p:blipFill>
        <p:spPr bwMode="auto">
          <a:xfrm>
            <a:off x="2590800" y="3505200"/>
            <a:ext cx="1062038"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0" name="Picture 7" descr="Red Alert"/>
          <p:cNvPicPr>
            <a:picLocks noChangeAspect="1" noChangeArrowheads="1"/>
          </p:cNvPicPr>
          <p:nvPr/>
        </p:nvPicPr>
        <p:blipFill>
          <a:blip r:embed="rId4">
            <a:lum bright="6000"/>
            <a:extLst>
              <a:ext uri="{28A0092B-C50C-407E-A947-70E740481C1C}">
                <a14:useLocalDpi xmlns:a14="http://schemas.microsoft.com/office/drawing/2010/main" val="0"/>
              </a:ext>
            </a:extLst>
          </a:blip>
          <a:srcRect l="10602" t="16895" r="47052" b="62067"/>
          <a:stretch>
            <a:fillRect/>
          </a:stretch>
        </p:blipFill>
        <p:spPr bwMode="auto">
          <a:xfrm>
            <a:off x="3962400" y="3505200"/>
            <a:ext cx="990600"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873141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5939"/>
                                        </p:tgtEl>
                                        <p:attrNameLst>
                                          <p:attrName>style.visibility</p:attrName>
                                        </p:attrNameLst>
                                      </p:cBhvr>
                                      <p:to>
                                        <p:strVal val="visible"/>
                                      </p:to>
                                    </p:set>
                                    <p:anim calcmode="lin" valueType="num">
                                      <p:cBhvr additive="base">
                                        <p:cTn id="7" dur="500" fill="hold"/>
                                        <p:tgtEl>
                                          <p:spTgt spid="295939"/>
                                        </p:tgtEl>
                                        <p:attrNameLst>
                                          <p:attrName>ppt_x</p:attrName>
                                        </p:attrNameLst>
                                      </p:cBhvr>
                                      <p:tavLst>
                                        <p:tav tm="0">
                                          <p:val>
                                            <p:strVal val="0-#ppt_w/2"/>
                                          </p:val>
                                        </p:tav>
                                        <p:tav tm="100000">
                                          <p:val>
                                            <p:strVal val="#ppt_x"/>
                                          </p:val>
                                        </p:tav>
                                      </p:tavLst>
                                    </p:anim>
                                    <p:anim calcmode="lin" valueType="num">
                                      <p:cBhvr additive="base">
                                        <p:cTn id="8" dur="500" fill="hold"/>
                                        <p:tgtEl>
                                          <p:spTgt spid="29593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5942"/>
                                        </p:tgtEl>
                                        <p:attrNameLst>
                                          <p:attrName>style.visibility</p:attrName>
                                        </p:attrNameLst>
                                      </p:cBhvr>
                                      <p:to>
                                        <p:strVal val="visible"/>
                                      </p:to>
                                    </p:set>
                                    <p:anim calcmode="lin" valueType="num">
                                      <p:cBhvr additive="base">
                                        <p:cTn id="13" dur="500" fill="hold"/>
                                        <p:tgtEl>
                                          <p:spTgt spid="295942"/>
                                        </p:tgtEl>
                                        <p:attrNameLst>
                                          <p:attrName>ppt_x</p:attrName>
                                        </p:attrNameLst>
                                      </p:cBhvr>
                                      <p:tavLst>
                                        <p:tav tm="0">
                                          <p:val>
                                            <p:strVal val="#ppt_x"/>
                                          </p:val>
                                        </p:tav>
                                        <p:tav tm="100000">
                                          <p:val>
                                            <p:strVal val="#ppt_x"/>
                                          </p:val>
                                        </p:tav>
                                      </p:tavLst>
                                    </p:anim>
                                    <p:anim calcmode="lin" valueType="num">
                                      <p:cBhvr additive="base">
                                        <p:cTn id="14" dur="500" fill="hold"/>
                                        <p:tgtEl>
                                          <p:spTgt spid="29594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295944"/>
                                        </p:tgtEl>
                                        <p:attrNameLst>
                                          <p:attrName>style.visibility</p:attrName>
                                        </p:attrNameLst>
                                      </p:cBhvr>
                                      <p:to>
                                        <p:strVal val="visible"/>
                                      </p:to>
                                    </p:set>
                                    <p:anim calcmode="lin" valueType="num">
                                      <p:cBhvr additive="base">
                                        <p:cTn id="19" dur="500" fill="hold"/>
                                        <p:tgtEl>
                                          <p:spTgt spid="295944"/>
                                        </p:tgtEl>
                                        <p:attrNameLst>
                                          <p:attrName>ppt_x</p:attrName>
                                        </p:attrNameLst>
                                      </p:cBhvr>
                                      <p:tavLst>
                                        <p:tav tm="0">
                                          <p:val>
                                            <p:strVal val="#ppt_x"/>
                                          </p:val>
                                        </p:tav>
                                        <p:tav tm="100000">
                                          <p:val>
                                            <p:strVal val="#ppt_x"/>
                                          </p:val>
                                        </p:tav>
                                      </p:tavLst>
                                    </p:anim>
                                    <p:anim calcmode="lin" valueType="num">
                                      <p:cBhvr additive="base">
                                        <p:cTn id="20" dur="500" fill="hold"/>
                                        <p:tgtEl>
                                          <p:spTgt spid="295944"/>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5945"/>
                                        </p:tgtEl>
                                        <p:attrNameLst>
                                          <p:attrName>style.visibility</p:attrName>
                                        </p:attrNameLst>
                                      </p:cBhvr>
                                      <p:to>
                                        <p:strVal val="visible"/>
                                      </p:to>
                                    </p:set>
                                    <p:anim calcmode="lin" valueType="num">
                                      <p:cBhvr additive="base">
                                        <p:cTn id="25" dur="500" fill="hold"/>
                                        <p:tgtEl>
                                          <p:spTgt spid="295945"/>
                                        </p:tgtEl>
                                        <p:attrNameLst>
                                          <p:attrName>ppt_x</p:attrName>
                                        </p:attrNameLst>
                                      </p:cBhvr>
                                      <p:tavLst>
                                        <p:tav tm="0">
                                          <p:val>
                                            <p:strVal val="#ppt_x"/>
                                          </p:val>
                                        </p:tav>
                                        <p:tav tm="100000">
                                          <p:val>
                                            <p:strVal val="#ppt_x"/>
                                          </p:val>
                                        </p:tav>
                                      </p:tavLst>
                                    </p:anim>
                                    <p:anim calcmode="lin" valueType="num">
                                      <p:cBhvr additive="base">
                                        <p:cTn id="26" dur="500" fill="hold"/>
                                        <p:tgtEl>
                                          <p:spTgt spid="29594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95946"/>
                                        </p:tgtEl>
                                        <p:attrNameLst>
                                          <p:attrName>style.visibility</p:attrName>
                                        </p:attrNameLst>
                                      </p:cBhvr>
                                      <p:to>
                                        <p:strVal val="visible"/>
                                      </p:to>
                                    </p:set>
                                    <p:anim calcmode="lin" valueType="num">
                                      <p:cBhvr additive="base">
                                        <p:cTn id="31" dur="500" fill="hold"/>
                                        <p:tgtEl>
                                          <p:spTgt spid="295946"/>
                                        </p:tgtEl>
                                        <p:attrNameLst>
                                          <p:attrName>ppt_x</p:attrName>
                                        </p:attrNameLst>
                                      </p:cBhvr>
                                      <p:tavLst>
                                        <p:tav tm="0">
                                          <p:val>
                                            <p:strVal val="#ppt_x"/>
                                          </p:val>
                                        </p:tav>
                                        <p:tav tm="100000">
                                          <p:val>
                                            <p:strVal val="#ppt_x"/>
                                          </p:val>
                                        </p:tav>
                                      </p:tavLst>
                                    </p:anim>
                                    <p:anim calcmode="lin" valueType="num">
                                      <p:cBhvr additive="base">
                                        <p:cTn id="32" dur="500" fill="hold"/>
                                        <p:tgtEl>
                                          <p:spTgt spid="2959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9" grpId="0" animBg="1"/>
      <p:bldP spid="295942" grpId="0" animBg="1"/>
      <p:bldP spid="295944" grpId="0" animBg="1"/>
      <p:bldP spid="295945" grpId="0" animBg="1"/>
      <p:bldP spid="2959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457200" y="838200"/>
            <a:ext cx="8153400" cy="4046538"/>
          </a:xfrm>
          <a:prstGeom prst="rect">
            <a:avLst/>
          </a:prstGeom>
          <a:solidFill>
            <a:schemeClr val="accent1">
              <a:lumMod val="50000"/>
            </a:schemeClr>
          </a:solidFill>
          <a:ln w="38100">
            <a:solidFill>
              <a:srgbClr val="FFFF00"/>
            </a:solidFill>
            <a:miter lim="800000"/>
            <a:headEnd/>
            <a:tailEnd/>
          </a:ln>
        </p:spPr>
        <p:txBody>
          <a:bodyPr>
            <a:spAutoFit/>
          </a:bodyPr>
          <a:lstStyle/>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p:txBody>
      </p:sp>
      <p:sp>
        <p:nvSpPr>
          <p:cNvPr id="38915" name="Text Box 5"/>
          <p:cNvSpPr txBox="1">
            <a:spLocks noChangeArrowheads="1"/>
          </p:cNvSpPr>
          <p:nvPr/>
        </p:nvSpPr>
        <p:spPr bwMode="auto">
          <a:xfrm>
            <a:off x="838200" y="228600"/>
            <a:ext cx="7467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00"/>
                </a:solidFill>
                <a:ea typeface="MS PGothic" pitchFamily="34" charset="-128"/>
              </a:rPr>
              <a:t>Text Features</a:t>
            </a:r>
          </a:p>
        </p:txBody>
      </p:sp>
      <p:pic>
        <p:nvPicPr>
          <p:cNvPr id="38916" name="Picture 4" descr="Stick Guy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67640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5"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381000"/>
            <a:ext cx="842963"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8" name="TextBox 7"/>
          <p:cNvSpPr txBox="1">
            <a:spLocks noChangeArrowheads="1"/>
          </p:cNvSpPr>
          <p:nvPr/>
        </p:nvSpPr>
        <p:spPr bwMode="auto">
          <a:xfrm>
            <a:off x="1905000" y="1524000"/>
            <a:ext cx="3684588"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4400" b="1">
                <a:solidFill>
                  <a:srgbClr val="FFFFFF"/>
                </a:solidFill>
                <a:ea typeface="MS PGothic" pitchFamily="34" charset="-128"/>
              </a:rPr>
              <a:t>AND NOW…</a:t>
            </a:r>
          </a:p>
          <a:p>
            <a:pPr eaLnBrk="1" fontAlgn="base" hangingPunct="1">
              <a:spcBef>
                <a:spcPct val="0"/>
              </a:spcBef>
              <a:spcAft>
                <a:spcPct val="0"/>
              </a:spcAft>
            </a:pPr>
            <a:r>
              <a:rPr lang="en-US" sz="4400" b="1">
                <a:solidFill>
                  <a:srgbClr val="FFFFFF"/>
                </a:solidFill>
                <a:ea typeface="MS PGothic" pitchFamily="34" charset="-128"/>
              </a:rPr>
              <a:t> IT IS</a:t>
            </a:r>
          </a:p>
          <a:p>
            <a:pPr eaLnBrk="1" fontAlgn="base" hangingPunct="1">
              <a:spcBef>
                <a:spcPct val="0"/>
              </a:spcBef>
              <a:spcAft>
                <a:spcPct val="0"/>
              </a:spcAft>
            </a:pPr>
            <a:r>
              <a:rPr lang="en-US" sz="4400" b="1">
                <a:solidFill>
                  <a:srgbClr val="FFFFFF"/>
                </a:solidFill>
                <a:ea typeface="MS PGothic" pitchFamily="34" charset="-128"/>
              </a:rPr>
              <a:t> YOUR TURN</a:t>
            </a:r>
          </a:p>
          <a:p>
            <a:pPr eaLnBrk="1" fontAlgn="base" hangingPunct="1">
              <a:spcBef>
                <a:spcPct val="0"/>
              </a:spcBef>
              <a:spcAft>
                <a:spcPct val="0"/>
              </a:spcAft>
            </a:pPr>
            <a:r>
              <a:rPr lang="en-US" sz="4400" b="1">
                <a:solidFill>
                  <a:srgbClr val="FFFFFF"/>
                </a:solidFill>
                <a:ea typeface="MS PGothic" pitchFamily="34" charset="-128"/>
              </a:rPr>
              <a:t> </a:t>
            </a:r>
          </a:p>
          <a:p>
            <a:pPr eaLnBrk="1" fontAlgn="base" hangingPunct="1">
              <a:spcBef>
                <a:spcPct val="0"/>
              </a:spcBef>
              <a:spcAft>
                <a:spcPct val="0"/>
              </a:spcAft>
            </a:pPr>
            <a:endParaRPr lang="en-US" sz="4400" b="1">
              <a:solidFill>
                <a:srgbClr val="FFFFFF"/>
              </a:solidFill>
              <a:ea typeface="MS PGothic" pitchFamily="34" charset="-128"/>
            </a:endParaRPr>
          </a:p>
        </p:txBody>
      </p:sp>
      <p:pic>
        <p:nvPicPr>
          <p:cNvPr id="38919" name="Picture 5" descr="C:\Users\ThinkingMaps\Desktop\Clip Art\Constructing\adults planning.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2286000"/>
            <a:ext cx="2743200"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389492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3"/>
          <p:cNvSpPr txBox="1">
            <a:spLocks noChangeArrowheads="1"/>
          </p:cNvSpPr>
          <p:nvPr/>
        </p:nvSpPr>
        <p:spPr bwMode="auto">
          <a:xfrm>
            <a:off x="685800" y="1676400"/>
            <a:ext cx="7924800" cy="430213"/>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200" b="1">
                <a:solidFill>
                  <a:srgbClr val="002060"/>
                </a:solidFill>
                <a:latin typeface="Calibri" pitchFamily="34" charset="0"/>
                <a:ea typeface="MS PGothic" pitchFamily="34" charset="-128"/>
              </a:rPr>
              <a:t>SELECT  AN ARTICLE FROM A NATIONAL GEOGRAPHIC</a:t>
            </a:r>
          </a:p>
        </p:txBody>
      </p:sp>
      <p:sp>
        <p:nvSpPr>
          <p:cNvPr id="39939" name="Text Box 5"/>
          <p:cNvSpPr txBox="1">
            <a:spLocks noChangeArrowheads="1"/>
          </p:cNvSpPr>
          <p:nvPr/>
        </p:nvSpPr>
        <p:spPr bwMode="auto">
          <a:xfrm>
            <a:off x="609600" y="5410200"/>
            <a:ext cx="7696200" cy="769938"/>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200" b="1">
                <a:solidFill>
                  <a:srgbClr val="002060"/>
                </a:solidFill>
                <a:latin typeface="Calibri" pitchFamily="34" charset="0"/>
                <a:ea typeface="MS PGothic" pitchFamily="34" charset="-128"/>
              </a:rPr>
              <a:t>ADD A FRAME OF REFERENCE AND PREDICT THE CONTENTS OF THE ARTICLE</a:t>
            </a:r>
          </a:p>
        </p:txBody>
      </p:sp>
      <p:sp>
        <p:nvSpPr>
          <p:cNvPr id="39940" name="Text Box 12"/>
          <p:cNvSpPr txBox="1">
            <a:spLocks noChangeArrowheads="1"/>
          </p:cNvSpPr>
          <p:nvPr/>
        </p:nvSpPr>
        <p:spPr bwMode="auto">
          <a:xfrm>
            <a:off x="-17463" y="6350"/>
            <a:ext cx="6553201"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3600" b="1">
                <a:solidFill>
                  <a:srgbClr val="FFFFFF"/>
                </a:solidFill>
                <a:latin typeface="Calibri" pitchFamily="34" charset="0"/>
                <a:ea typeface="MS PGothic" pitchFamily="34" charset="-128"/>
              </a:rPr>
              <a:t>USING TEXT FEATURES FOR PREVIEWING AND PREDICTING</a:t>
            </a:r>
          </a:p>
        </p:txBody>
      </p:sp>
      <p:sp>
        <p:nvSpPr>
          <p:cNvPr id="20" name="Down Arrow 19"/>
          <p:cNvSpPr/>
          <p:nvPr/>
        </p:nvSpPr>
        <p:spPr>
          <a:xfrm>
            <a:off x="4267200" y="2209800"/>
            <a:ext cx="609600" cy="838200"/>
          </a:xfrm>
          <a:prstGeom prst="downArrow">
            <a:avLst/>
          </a:prstGeom>
          <a:solidFill>
            <a:srgbClr val="FFFF00"/>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srgbClr val="FFFFFF"/>
              </a:solidFill>
            </a:endParaRPr>
          </a:p>
        </p:txBody>
      </p:sp>
      <p:sp>
        <p:nvSpPr>
          <p:cNvPr id="39942" name="Text Box 5"/>
          <p:cNvSpPr txBox="1">
            <a:spLocks noChangeArrowheads="1"/>
          </p:cNvSpPr>
          <p:nvPr/>
        </p:nvSpPr>
        <p:spPr bwMode="auto">
          <a:xfrm>
            <a:off x="762000" y="3141663"/>
            <a:ext cx="7696200" cy="1108075"/>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200" b="1">
                <a:solidFill>
                  <a:srgbClr val="002060"/>
                </a:solidFill>
                <a:latin typeface="Calibri" pitchFamily="34" charset="0"/>
                <a:ea typeface="MS PGothic" pitchFamily="34" charset="-128"/>
              </a:rPr>
              <a:t>USE  </a:t>
            </a:r>
            <a:r>
              <a:rPr lang="en-US" sz="2200" b="1">
                <a:solidFill>
                  <a:srgbClr val="FF0000"/>
                </a:solidFill>
                <a:latin typeface="Calibri" pitchFamily="34" charset="0"/>
                <a:ea typeface="MS PGothic" pitchFamily="34" charset="-128"/>
              </a:rPr>
              <a:t>A CIRCLE, MULTI-FLOW, BRACE , OR BRIDGE MAP TO </a:t>
            </a:r>
            <a:r>
              <a:rPr lang="en-US" sz="2200" b="1">
                <a:solidFill>
                  <a:srgbClr val="002060"/>
                </a:solidFill>
                <a:latin typeface="Calibri" pitchFamily="34" charset="0"/>
                <a:ea typeface="MS PGothic" pitchFamily="34" charset="-128"/>
              </a:rPr>
              <a:t>IDENTIFY THE TEXT FEATURES THE AUTHOR USES TO ENHANCE UNDERSTANDING</a:t>
            </a:r>
          </a:p>
        </p:txBody>
      </p:sp>
      <p:sp>
        <p:nvSpPr>
          <p:cNvPr id="8" name="Down Arrow 7"/>
          <p:cNvSpPr/>
          <p:nvPr/>
        </p:nvSpPr>
        <p:spPr>
          <a:xfrm>
            <a:off x="4343400" y="4419600"/>
            <a:ext cx="609600" cy="838200"/>
          </a:xfrm>
          <a:prstGeom prst="downArrow">
            <a:avLst/>
          </a:prstGeom>
          <a:solidFill>
            <a:srgbClr val="FFFF00"/>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srgbClr val="FFFFFF"/>
              </a:solidFill>
            </a:endParaRPr>
          </a:p>
        </p:txBody>
      </p:sp>
      <p:pic>
        <p:nvPicPr>
          <p:cNvPr id="39944" name="Picture 4"/>
          <p:cNvPicPr>
            <a:picLocks noChangeAspect="1" noChangeArrowheads="1"/>
          </p:cNvPicPr>
          <p:nvPr/>
        </p:nvPicPr>
        <p:blipFill>
          <a:blip r:embed="rId3">
            <a:extLst>
              <a:ext uri="{28A0092B-C50C-407E-A947-70E740481C1C}">
                <a14:useLocalDpi xmlns:a14="http://schemas.microsoft.com/office/drawing/2010/main" val="0"/>
              </a:ext>
            </a:extLst>
          </a:blip>
          <a:srcRect l="16795" t="32292" r="67842" b="56165"/>
          <a:stretch>
            <a:fillRect/>
          </a:stretch>
        </p:blipFill>
        <p:spPr bwMode="auto">
          <a:xfrm>
            <a:off x="6553200" y="300038"/>
            <a:ext cx="228600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884192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0962" name="Group 14"/>
          <p:cNvGrpSpPr>
            <a:grpSpLocks/>
          </p:cNvGrpSpPr>
          <p:nvPr/>
        </p:nvGrpSpPr>
        <p:grpSpPr bwMode="auto">
          <a:xfrm>
            <a:off x="2514600" y="1073150"/>
            <a:ext cx="6629400" cy="5784850"/>
            <a:chOff x="1584" y="432"/>
            <a:chExt cx="4176" cy="3644"/>
          </a:xfrm>
        </p:grpSpPr>
        <p:pic>
          <p:nvPicPr>
            <p:cNvPr id="40971" name="Picture 4"/>
            <p:cNvPicPr>
              <a:picLocks noChangeAspect="1" noChangeArrowheads="1"/>
            </p:cNvPicPr>
            <p:nvPr/>
          </p:nvPicPr>
          <p:blipFill>
            <a:blip r:embed="rId3">
              <a:extLst>
                <a:ext uri="{28A0092B-C50C-407E-A947-70E740481C1C}">
                  <a14:useLocalDpi xmlns:a14="http://schemas.microsoft.com/office/drawing/2010/main" val="0"/>
                </a:ext>
              </a:extLst>
            </a:blip>
            <a:srcRect l="29250" t="27750" r="22781" b="16624"/>
            <a:stretch>
              <a:fillRect/>
            </a:stretch>
          </p:blipFill>
          <p:spPr bwMode="auto">
            <a:xfrm>
              <a:off x="1584" y="432"/>
              <a:ext cx="4176" cy="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2" name="Text Box 7"/>
            <p:cNvSpPr txBox="1">
              <a:spLocks noChangeArrowheads="1"/>
            </p:cNvSpPr>
            <p:nvPr/>
          </p:nvSpPr>
          <p:spPr bwMode="auto">
            <a:xfrm>
              <a:off x="2928" y="1436"/>
              <a:ext cx="1200" cy="2065"/>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b="1">
                  <a:solidFill>
                    <a:srgbClr val="000000"/>
                  </a:solidFill>
                  <a:ea typeface="MS PGothic" pitchFamily="34" charset="-128"/>
                </a:rPr>
                <a:t>The author uses a diagram of the parts of a volcano.</a:t>
              </a:r>
            </a:p>
            <a:p>
              <a:pPr eaLnBrk="1" fontAlgn="base" hangingPunct="1">
                <a:spcBef>
                  <a:spcPct val="50000"/>
                </a:spcBef>
                <a:spcAft>
                  <a:spcPct val="0"/>
                </a:spcAft>
              </a:pPr>
              <a:endParaRPr lang="en-US" b="1">
                <a:solidFill>
                  <a:srgbClr val="000000"/>
                </a:solidFill>
                <a:ea typeface="MS PGothic" pitchFamily="34" charset="-128"/>
              </a:endParaRPr>
            </a:p>
            <a:p>
              <a:pPr eaLnBrk="1" fontAlgn="base" hangingPunct="1">
                <a:spcBef>
                  <a:spcPct val="50000"/>
                </a:spcBef>
                <a:spcAft>
                  <a:spcPct val="0"/>
                </a:spcAft>
              </a:pPr>
              <a:endParaRPr lang="en-US">
                <a:solidFill>
                  <a:srgbClr val="000000"/>
                </a:solidFill>
                <a:ea typeface="MS PGothic" pitchFamily="34" charset="-128"/>
              </a:endParaRPr>
            </a:p>
            <a:p>
              <a:pPr eaLnBrk="1" fontAlgn="base" hangingPunct="1">
                <a:spcBef>
                  <a:spcPct val="50000"/>
                </a:spcBef>
                <a:spcAft>
                  <a:spcPct val="0"/>
                </a:spcAft>
              </a:pPr>
              <a:endParaRPr lang="en-US">
                <a:solidFill>
                  <a:srgbClr val="000000"/>
                </a:solidFill>
                <a:ea typeface="MS PGothic" pitchFamily="34" charset="-128"/>
              </a:endParaRPr>
            </a:p>
            <a:p>
              <a:pPr eaLnBrk="1" fontAlgn="base" hangingPunct="1">
                <a:spcBef>
                  <a:spcPct val="50000"/>
                </a:spcBef>
                <a:spcAft>
                  <a:spcPct val="0"/>
                </a:spcAft>
              </a:pPr>
              <a:endParaRPr lang="en-US">
                <a:solidFill>
                  <a:srgbClr val="000000"/>
                </a:solidFill>
                <a:ea typeface="MS PGothic" pitchFamily="34" charset="-128"/>
              </a:endParaRPr>
            </a:p>
            <a:p>
              <a:pPr eaLnBrk="1" fontAlgn="base" hangingPunct="1">
                <a:spcBef>
                  <a:spcPct val="50000"/>
                </a:spcBef>
                <a:spcAft>
                  <a:spcPct val="0"/>
                </a:spcAft>
              </a:pPr>
              <a:endParaRPr lang="en-US">
                <a:solidFill>
                  <a:srgbClr val="000000"/>
                </a:solidFill>
                <a:ea typeface="MS PGothic" pitchFamily="34" charset="-128"/>
              </a:endParaRPr>
            </a:p>
          </p:txBody>
        </p:sp>
      </p:grpSp>
      <p:sp>
        <p:nvSpPr>
          <p:cNvPr id="40963" name="Text Box 11"/>
          <p:cNvSpPr txBox="1">
            <a:spLocks noChangeArrowheads="1"/>
          </p:cNvSpPr>
          <p:nvPr/>
        </p:nvSpPr>
        <p:spPr bwMode="auto">
          <a:xfrm>
            <a:off x="2895600" y="2971800"/>
            <a:ext cx="1676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000000"/>
                </a:solidFill>
                <a:ea typeface="MS PGothic" pitchFamily="34" charset="-128"/>
              </a:rPr>
              <a:t>Predictions</a:t>
            </a:r>
          </a:p>
        </p:txBody>
      </p:sp>
      <p:sp>
        <p:nvSpPr>
          <p:cNvPr id="40964" name="Text Box 13"/>
          <p:cNvSpPr txBox="1">
            <a:spLocks noChangeArrowheads="1"/>
          </p:cNvSpPr>
          <p:nvPr/>
        </p:nvSpPr>
        <p:spPr bwMode="auto">
          <a:xfrm>
            <a:off x="0" y="1676400"/>
            <a:ext cx="2514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endParaRPr lang="en-US" sz="2400" b="1">
              <a:solidFill>
                <a:srgbClr val="FFFFFF"/>
              </a:solidFill>
              <a:ea typeface="MS PGothic" pitchFamily="34" charset="-128"/>
            </a:endParaRPr>
          </a:p>
        </p:txBody>
      </p:sp>
      <p:sp>
        <p:nvSpPr>
          <p:cNvPr id="40965" name="Text Box 17"/>
          <p:cNvSpPr txBox="1">
            <a:spLocks noChangeArrowheads="1"/>
          </p:cNvSpPr>
          <p:nvPr/>
        </p:nvSpPr>
        <p:spPr bwMode="auto">
          <a:xfrm>
            <a:off x="838200" y="228600"/>
            <a:ext cx="8001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FF"/>
                </a:solidFill>
                <a:ea typeface="MS PGothic" pitchFamily="34" charset="-128"/>
              </a:rPr>
              <a:t>Predicting with Text Features</a:t>
            </a:r>
          </a:p>
        </p:txBody>
      </p:sp>
      <p:grpSp>
        <p:nvGrpSpPr>
          <p:cNvPr id="40966" name="Group 6"/>
          <p:cNvGrpSpPr>
            <a:grpSpLocks/>
          </p:cNvGrpSpPr>
          <p:nvPr/>
        </p:nvGrpSpPr>
        <p:grpSpPr bwMode="auto">
          <a:xfrm>
            <a:off x="4724400" y="2667000"/>
            <a:ext cx="1752600" cy="2667000"/>
            <a:chOff x="240" y="624"/>
            <a:chExt cx="2396" cy="3168"/>
          </a:xfrm>
        </p:grpSpPr>
        <p:sp>
          <p:nvSpPr>
            <p:cNvPr id="40969" name="Rectangle 5"/>
            <p:cNvSpPr>
              <a:spLocks noChangeArrowheads="1"/>
            </p:cNvSpPr>
            <p:nvPr/>
          </p:nvSpPr>
          <p:spPr bwMode="auto">
            <a:xfrm>
              <a:off x="240" y="624"/>
              <a:ext cx="2396" cy="201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pic>
          <p:nvPicPr>
            <p:cNvPr id="40970" name="Picture 3" descr="Red Alert"/>
            <p:cNvPicPr>
              <a:picLocks noChangeAspect="1" noChangeArrowheads="1"/>
            </p:cNvPicPr>
            <p:nvPr/>
          </p:nvPicPr>
          <p:blipFill>
            <a:blip r:embed="rId4">
              <a:lum bright="6000"/>
              <a:extLst>
                <a:ext uri="{28A0092B-C50C-407E-A947-70E740481C1C}">
                  <a14:useLocalDpi xmlns:a14="http://schemas.microsoft.com/office/drawing/2010/main" val="0"/>
                </a:ext>
              </a:extLst>
            </a:blip>
            <a:srcRect l="5898" t="5322"/>
            <a:stretch>
              <a:fillRect/>
            </a:stretch>
          </p:blipFill>
          <p:spPr bwMode="auto">
            <a:xfrm>
              <a:off x="384" y="816"/>
              <a:ext cx="2252" cy="297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sp>
        <p:nvSpPr>
          <p:cNvPr id="40967" name="TextBox 13"/>
          <p:cNvSpPr txBox="1">
            <a:spLocks noChangeArrowheads="1"/>
          </p:cNvSpPr>
          <p:nvPr/>
        </p:nvSpPr>
        <p:spPr bwMode="auto">
          <a:xfrm>
            <a:off x="6781800" y="6096000"/>
            <a:ext cx="127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a:solidFill>
                  <a:srgbClr val="000000"/>
                </a:solidFill>
                <a:ea typeface="MS PGothic" pitchFamily="34" charset="-128"/>
              </a:rPr>
              <a:t>PAGE 152</a:t>
            </a:r>
          </a:p>
        </p:txBody>
      </p:sp>
      <p:sp>
        <p:nvSpPr>
          <p:cNvPr id="40968" name="TextBox 14"/>
          <p:cNvSpPr txBox="1">
            <a:spLocks noChangeArrowheads="1"/>
          </p:cNvSpPr>
          <p:nvPr/>
        </p:nvSpPr>
        <p:spPr bwMode="auto">
          <a:xfrm>
            <a:off x="3048000" y="2057400"/>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a:solidFill>
                  <a:srgbClr val="000000"/>
                </a:solidFill>
                <a:ea typeface="MS PGothic" pitchFamily="34" charset="-128"/>
              </a:rPr>
              <a:t>BONUS OPTION</a:t>
            </a:r>
          </a:p>
        </p:txBody>
      </p:sp>
    </p:spTree>
    <p:extLst>
      <p:ext uri="{BB962C8B-B14F-4D97-AF65-F5344CB8AC3E}">
        <p14:creationId xmlns:p14="http://schemas.microsoft.com/office/powerpoint/2010/main" val="1239205284"/>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1986" name="TextBox 1"/>
          <p:cNvSpPr txBox="1">
            <a:spLocks noChangeArrowheads="1"/>
          </p:cNvSpPr>
          <p:nvPr/>
        </p:nvSpPr>
        <p:spPr bwMode="auto">
          <a:xfrm>
            <a:off x="101600" y="592138"/>
            <a:ext cx="8931275" cy="175418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600" b="1">
                <a:solidFill>
                  <a:srgbClr val="000000"/>
                </a:solidFill>
                <a:latin typeface="Comic Sans MS" pitchFamily="66" charset="0"/>
                <a:ea typeface="MS PGothic" pitchFamily="34" charset="-128"/>
              </a:rPr>
              <a:t>Additional Resources for Sustainability</a:t>
            </a:r>
          </a:p>
          <a:p>
            <a:pPr algn="ctr" eaLnBrk="1" fontAlgn="base" hangingPunct="1">
              <a:spcBef>
                <a:spcPct val="0"/>
              </a:spcBef>
              <a:spcAft>
                <a:spcPct val="0"/>
              </a:spcAft>
            </a:pPr>
            <a:r>
              <a:rPr lang="en-US" sz="3600" b="1">
                <a:solidFill>
                  <a:srgbClr val="000000"/>
                </a:solidFill>
                <a:latin typeface="Comic Sans MS" pitchFamily="66" charset="0"/>
                <a:ea typeface="MS PGothic" pitchFamily="34" charset="-128"/>
              </a:rPr>
              <a:t>and Extension of the Study of </a:t>
            </a:r>
          </a:p>
          <a:p>
            <a:pPr algn="ctr" eaLnBrk="1" fontAlgn="base" hangingPunct="1">
              <a:spcBef>
                <a:spcPct val="0"/>
              </a:spcBef>
              <a:spcAft>
                <a:spcPct val="0"/>
              </a:spcAft>
            </a:pPr>
            <a:r>
              <a:rPr lang="en-US" sz="3600" b="1">
                <a:solidFill>
                  <a:srgbClr val="000000"/>
                </a:solidFill>
                <a:latin typeface="Comic Sans MS" pitchFamily="66" charset="0"/>
                <a:ea typeface="MS PGothic" pitchFamily="34" charset="-128"/>
              </a:rPr>
              <a:t>Critical Reading include</a:t>
            </a:r>
            <a:r>
              <a:rPr lang="en-US" sz="2800" b="1">
                <a:solidFill>
                  <a:srgbClr val="000000"/>
                </a:solidFill>
                <a:latin typeface="Comic Sans MS" pitchFamily="66" charset="0"/>
                <a:ea typeface="MS PGothic" pitchFamily="34" charset="-128"/>
              </a:rPr>
              <a:t> </a:t>
            </a:r>
            <a:endParaRPr lang="en-US" sz="3600" b="1">
              <a:solidFill>
                <a:srgbClr val="000000"/>
              </a:solidFill>
              <a:latin typeface="Comic Sans MS" pitchFamily="66" charset="0"/>
              <a:ea typeface="MS PGothic" pitchFamily="34" charset="-128"/>
            </a:endParaRPr>
          </a:p>
        </p:txBody>
      </p:sp>
      <p:pic>
        <p:nvPicPr>
          <p:cNvPr id="41987" name="Picture 13" descr="Critical Student Books.png"/>
          <p:cNvPicPr>
            <a:picLocks noChangeAspect="1"/>
          </p:cNvPicPr>
          <p:nvPr/>
        </p:nvPicPr>
        <p:blipFill>
          <a:blip r:embed="rId3">
            <a:extLst>
              <a:ext uri="{28A0092B-C50C-407E-A947-70E740481C1C}">
                <a14:useLocalDpi xmlns:a14="http://schemas.microsoft.com/office/drawing/2010/main" val="0"/>
              </a:ext>
            </a:extLst>
          </a:blip>
          <a:srcRect b="13918"/>
          <a:stretch>
            <a:fillRect/>
          </a:stretch>
        </p:blipFill>
        <p:spPr bwMode="auto">
          <a:xfrm>
            <a:off x="381000" y="3048000"/>
            <a:ext cx="51054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Box 3"/>
          <p:cNvSpPr txBox="1">
            <a:spLocks noChangeArrowheads="1"/>
          </p:cNvSpPr>
          <p:nvPr/>
        </p:nvSpPr>
        <p:spPr bwMode="auto">
          <a:xfrm>
            <a:off x="6172200" y="3276600"/>
            <a:ext cx="1825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solidFill>
                  <a:srgbClr val="000000"/>
                </a:solidFill>
                <a:ea typeface="MS PGothic" pitchFamily="34" charset="-128"/>
              </a:rPr>
              <a:t>ADD PATHWAY</a:t>
            </a:r>
          </a:p>
        </p:txBody>
      </p:sp>
      <p:pic>
        <p:nvPicPr>
          <p:cNvPr id="41989" name="Picture 4" descr="Path Teachers Guide 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2819400"/>
            <a:ext cx="2846388"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9564293"/>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573088" y="1335088"/>
            <a:ext cx="3733800" cy="4648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43011" name="Line 3"/>
          <p:cNvSpPr>
            <a:spLocks noChangeShapeType="1"/>
          </p:cNvSpPr>
          <p:nvPr/>
        </p:nvSpPr>
        <p:spPr bwMode="auto">
          <a:xfrm>
            <a:off x="0" y="6858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43012" name="Text Box 4"/>
          <p:cNvSpPr txBox="1">
            <a:spLocks noChangeArrowheads="1"/>
          </p:cNvSpPr>
          <p:nvPr/>
        </p:nvSpPr>
        <p:spPr bwMode="auto">
          <a:xfrm>
            <a:off x="0" y="0"/>
            <a:ext cx="8458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3200" b="1">
                <a:solidFill>
                  <a:srgbClr val="FFFFFF"/>
                </a:solidFill>
                <a:ea typeface="MS PGothic" pitchFamily="34" charset="-128"/>
              </a:rPr>
              <a:t>Focusing on Literacy Links</a:t>
            </a:r>
          </a:p>
        </p:txBody>
      </p:sp>
      <p:pic>
        <p:nvPicPr>
          <p:cNvPr id="43013" name="Picture 5" descr="New_Logo_TMI_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5678488"/>
            <a:ext cx="1752600" cy="117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6"/>
          <p:cNvPicPr>
            <a:picLocks noChangeAspect="1" noChangeArrowheads="1"/>
          </p:cNvPicPr>
          <p:nvPr/>
        </p:nvPicPr>
        <p:blipFill>
          <a:blip r:embed="rId4">
            <a:extLst>
              <a:ext uri="{28A0092B-C50C-407E-A947-70E740481C1C}">
                <a14:useLocalDpi xmlns:a14="http://schemas.microsoft.com/office/drawing/2010/main" val="0"/>
              </a:ext>
            </a:extLst>
          </a:blip>
          <a:srcRect l="50000" t="14366" r="2034" b="13542"/>
          <a:stretch>
            <a:fillRect/>
          </a:stretch>
        </p:blipFill>
        <p:spPr bwMode="auto">
          <a:xfrm>
            <a:off x="717550" y="1447800"/>
            <a:ext cx="3490913"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5" name="Text Box 7"/>
          <p:cNvSpPr txBox="1">
            <a:spLocks noChangeArrowheads="1"/>
          </p:cNvSpPr>
          <p:nvPr/>
        </p:nvSpPr>
        <p:spPr bwMode="auto">
          <a:xfrm>
            <a:off x="4648200" y="1676400"/>
            <a:ext cx="44958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3200" b="1">
                <a:solidFill>
                  <a:srgbClr val="FFFFFF"/>
                </a:solidFill>
                <a:ea typeface="MS PGothic" pitchFamily="34" charset="-128"/>
              </a:rPr>
              <a:t>ORGANIZATIONAL PATTERNS</a:t>
            </a:r>
          </a:p>
          <a:p>
            <a:pPr algn="ctr" fontAlgn="base">
              <a:spcBef>
                <a:spcPct val="50000"/>
              </a:spcBef>
              <a:spcAft>
                <a:spcPct val="0"/>
              </a:spcAft>
            </a:pPr>
            <a:r>
              <a:rPr lang="en-US" sz="3200" b="1">
                <a:solidFill>
                  <a:srgbClr val="FFFFFF"/>
                </a:solidFill>
                <a:ea typeface="MS PGothic" pitchFamily="34" charset="-128"/>
              </a:rPr>
              <a:t>TEXT STRUCTURES </a:t>
            </a:r>
          </a:p>
        </p:txBody>
      </p:sp>
      <p:sp>
        <p:nvSpPr>
          <p:cNvPr id="43016" name="Text Box 8"/>
          <p:cNvSpPr txBox="1">
            <a:spLocks noChangeArrowheads="1"/>
          </p:cNvSpPr>
          <p:nvPr/>
        </p:nvSpPr>
        <p:spPr bwMode="auto">
          <a:xfrm>
            <a:off x="4648200" y="3429000"/>
            <a:ext cx="3810000" cy="103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3200" b="1">
                <a:solidFill>
                  <a:srgbClr val="FFFFFF"/>
                </a:solidFill>
                <a:ea typeface="MS PGothic" pitchFamily="34" charset="-128"/>
              </a:rPr>
              <a:t>Chapter 3</a:t>
            </a:r>
          </a:p>
          <a:p>
            <a:pPr algn="ctr" fontAlgn="base">
              <a:spcBef>
                <a:spcPct val="50000"/>
              </a:spcBef>
              <a:spcAft>
                <a:spcPct val="0"/>
              </a:spcAft>
            </a:pPr>
            <a:r>
              <a:rPr lang="en-US" sz="2000" b="1">
                <a:solidFill>
                  <a:srgbClr val="FFFFFF"/>
                </a:solidFill>
                <a:ea typeface="MS PGothic" pitchFamily="34" charset="-128"/>
              </a:rPr>
              <a:t>Pages 142 - 147</a:t>
            </a:r>
          </a:p>
        </p:txBody>
      </p:sp>
    </p:spTree>
    <p:extLst>
      <p:ext uri="{BB962C8B-B14F-4D97-AF65-F5344CB8AC3E}">
        <p14:creationId xmlns:p14="http://schemas.microsoft.com/office/powerpoint/2010/main" val="170819940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293688" y="2667000"/>
            <a:ext cx="2741612" cy="2014538"/>
          </a:xfrm>
          <a:prstGeom prst="rect">
            <a:avLst/>
          </a:prstGeom>
          <a:solidFill>
            <a:schemeClr val="bg1"/>
          </a:solidFill>
          <a:ln w="76200">
            <a:solidFill>
              <a:srgbClr val="CC0000"/>
            </a:solidFill>
            <a:miter lim="800000"/>
            <a:headEnd/>
            <a:tailEnd/>
          </a:ln>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44035" name="Text Box 3"/>
          <p:cNvSpPr txBox="1">
            <a:spLocks noChangeArrowheads="1"/>
          </p:cNvSpPr>
          <p:nvPr/>
        </p:nvSpPr>
        <p:spPr bwMode="auto">
          <a:xfrm>
            <a:off x="306388" y="2728913"/>
            <a:ext cx="274161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r>
              <a:rPr lang="en-US" sz="2400" b="1">
                <a:solidFill>
                  <a:srgbClr val="FF0000"/>
                </a:solidFill>
                <a:latin typeface="Calibri" pitchFamily="34" charset="0"/>
                <a:ea typeface="MS PGothic" pitchFamily="34" charset="-128"/>
              </a:rPr>
              <a:t>BEFORE</a:t>
            </a: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Previewing and</a:t>
            </a: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Predicting with</a:t>
            </a: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TEXT FEATURES</a:t>
            </a:r>
          </a:p>
        </p:txBody>
      </p:sp>
      <p:sp>
        <p:nvSpPr>
          <p:cNvPr id="44036" name="Rectangle 4"/>
          <p:cNvSpPr>
            <a:spLocks noChangeArrowheads="1"/>
          </p:cNvSpPr>
          <p:nvPr/>
        </p:nvSpPr>
        <p:spPr bwMode="auto">
          <a:xfrm>
            <a:off x="3505200" y="2667000"/>
            <a:ext cx="2157413" cy="2014538"/>
          </a:xfrm>
          <a:prstGeom prst="rect">
            <a:avLst/>
          </a:prstGeom>
          <a:solidFill>
            <a:schemeClr val="bg1"/>
          </a:solidFill>
          <a:ln w="76200">
            <a:solidFill>
              <a:srgbClr val="CC0000"/>
            </a:solidFill>
            <a:miter lim="800000"/>
            <a:headEnd/>
            <a:tailEnd/>
          </a:ln>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44037" name="Rectangle 5"/>
          <p:cNvSpPr>
            <a:spLocks noChangeArrowheads="1"/>
          </p:cNvSpPr>
          <p:nvPr/>
        </p:nvSpPr>
        <p:spPr bwMode="auto">
          <a:xfrm>
            <a:off x="6324600" y="2592388"/>
            <a:ext cx="2362200" cy="2166937"/>
          </a:xfrm>
          <a:prstGeom prst="rect">
            <a:avLst/>
          </a:prstGeom>
          <a:solidFill>
            <a:schemeClr val="bg1"/>
          </a:solidFill>
          <a:ln w="76200">
            <a:solidFill>
              <a:srgbClr val="CC0000"/>
            </a:solidFill>
            <a:miter lim="800000"/>
            <a:headEnd/>
            <a:tailEnd/>
          </a:ln>
        </p:spPr>
        <p:txBody>
          <a:bodyPr wrap="none" anchor="ctr"/>
          <a:lstStyle/>
          <a:p>
            <a:pPr fontAlgn="base">
              <a:spcBef>
                <a:spcPct val="0"/>
              </a:spcBef>
              <a:spcAft>
                <a:spcPct val="0"/>
              </a:spcAft>
            </a:pPr>
            <a:endParaRPr lang="en-US" sz="2000">
              <a:solidFill>
                <a:srgbClr val="0000FF"/>
              </a:solidFill>
              <a:latin typeface="Calibri" pitchFamily="34" charset="0"/>
            </a:endParaRPr>
          </a:p>
        </p:txBody>
      </p:sp>
      <p:sp>
        <p:nvSpPr>
          <p:cNvPr id="44038" name="Text Box 6"/>
          <p:cNvSpPr txBox="1">
            <a:spLocks noChangeArrowheads="1"/>
          </p:cNvSpPr>
          <p:nvPr/>
        </p:nvSpPr>
        <p:spPr bwMode="auto">
          <a:xfrm>
            <a:off x="3505200" y="2251075"/>
            <a:ext cx="20574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DURING</a:t>
            </a:r>
          </a:p>
          <a:p>
            <a:pPr algn="ctr" eaLnBrk="1" fontAlgn="base" hangingPunct="1">
              <a:spcBef>
                <a:spcPct val="0"/>
              </a:spcBef>
              <a:spcAft>
                <a:spcPct val="0"/>
              </a:spcAft>
            </a:pPr>
            <a:r>
              <a:rPr lang="en-US" b="1">
                <a:solidFill>
                  <a:srgbClr val="0000FF"/>
                </a:solidFill>
                <a:latin typeface="Calibri" pitchFamily="34" charset="0"/>
                <a:ea typeface="MS PGothic" pitchFamily="34" charset="-128"/>
              </a:rPr>
              <a:t>Determine the</a:t>
            </a:r>
          </a:p>
          <a:p>
            <a:pPr algn="ctr" eaLnBrk="1" fontAlgn="base" hangingPunct="1">
              <a:spcBef>
                <a:spcPct val="0"/>
              </a:spcBef>
              <a:spcAft>
                <a:spcPct val="0"/>
              </a:spcAft>
            </a:pPr>
            <a:r>
              <a:rPr lang="en-US" b="1">
                <a:solidFill>
                  <a:srgbClr val="0000FF"/>
                </a:solidFill>
                <a:latin typeface="Calibri" pitchFamily="34" charset="0"/>
                <a:ea typeface="MS PGothic" pitchFamily="34" charset="-128"/>
              </a:rPr>
              <a:t>Organizational Pattern/Text Structure, Author’s Purpose, and Vocabulary Words</a:t>
            </a:r>
          </a:p>
          <a:p>
            <a:pPr algn="ctr" eaLnBrk="1" fontAlgn="base" hangingPunct="1">
              <a:spcBef>
                <a:spcPct val="0"/>
              </a:spcBef>
              <a:spcAft>
                <a:spcPct val="0"/>
              </a:spcAft>
            </a:pPr>
            <a:endParaRPr lang="en-US"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p:txBody>
      </p:sp>
      <p:sp>
        <p:nvSpPr>
          <p:cNvPr id="44039" name="Text Box 7"/>
          <p:cNvSpPr txBox="1">
            <a:spLocks noChangeArrowheads="1"/>
          </p:cNvSpPr>
          <p:nvPr/>
        </p:nvSpPr>
        <p:spPr bwMode="auto">
          <a:xfrm>
            <a:off x="7000875" y="2514600"/>
            <a:ext cx="9890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endParaRPr lang="en-US" sz="2800" b="1">
              <a:solidFill>
                <a:srgbClr val="0000FF"/>
              </a:solidFill>
              <a:latin typeface="Calibri" pitchFamily="34" charset="0"/>
              <a:ea typeface="MS PGothic" pitchFamily="34" charset="-128"/>
            </a:endParaRPr>
          </a:p>
          <a:p>
            <a:pPr algn="ctr" eaLnBrk="1" fontAlgn="base" hangingPunct="1">
              <a:spcBef>
                <a:spcPct val="0"/>
              </a:spcBef>
              <a:spcAft>
                <a:spcPct val="0"/>
              </a:spcAft>
            </a:pPr>
            <a:r>
              <a:rPr lang="en-US" sz="2400" b="1">
                <a:solidFill>
                  <a:srgbClr val="FF0000"/>
                </a:solidFill>
                <a:latin typeface="Calibri" pitchFamily="34" charset="0"/>
                <a:ea typeface="MS PGothic" pitchFamily="34" charset="-128"/>
              </a:rPr>
              <a:t>AFTER</a:t>
            </a:r>
          </a:p>
          <a:p>
            <a:pPr algn="ctr" eaLnBrk="1" fontAlgn="base" hangingPunct="1">
              <a:spcBef>
                <a:spcPct val="0"/>
              </a:spcBef>
              <a:spcAft>
                <a:spcPct val="0"/>
              </a:spcAft>
            </a:pPr>
            <a:endParaRPr lang="en-US" sz="28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800" b="1">
              <a:solidFill>
                <a:srgbClr val="0000FF"/>
              </a:solidFill>
              <a:latin typeface="Calibri" pitchFamily="34" charset="0"/>
              <a:ea typeface="MS PGothic" pitchFamily="34" charset="-128"/>
            </a:endParaRPr>
          </a:p>
        </p:txBody>
      </p:sp>
      <p:sp>
        <p:nvSpPr>
          <p:cNvPr id="44040" name="Line 8"/>
          <p:cNvSpPr>
            <a:spLocks noChangeShapeType="1"/>
          </p:cNvSpPr>
          <p:nvPr/>
        </p:nvSpPr>
        <p:spPr bwMode="auto">
          <a:xfrm>
            <a:off x="3048000" y="3429000"/>
            <a:ext cx="457200" cy="0"/>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44041" name="Line 9"/>
          <p:cNvSpPr>
            <a:spLocks noChangeShapeType="1"/>
          </p:cNvSpPr>
          <p:nvPr/>
        </p:nvSpPr>
        <p:spPr bwMode="auto">
          <a:xfrm>
            <a:off x="5662613" y="3460750"/>
            <a:ext cx="661987" cy="0"/>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44042" name="Text Box 10"/>
          <p:cNvSpPr txBox="1">
            <a:spLocks noChangeArrowheads="1"/>
          </p:cNvSpPr>
          <p:nvPr/>
        </p:nvSpPr>
        <p:spPr bwMode="auto">
          <a:xfrm>
            <a:off x="750888" y="0"/>
            <a:ext cx="7551737"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200" b="1">
                <a:solidFill>
                  <a:srgbClr val="000000"/>
                </a:solidFill>
                <a:latin typeface="Calibri" pitchFamily="34" charset="0"/>
                <a:ea typeface="MS PGothic" pitchFamily="34" charset="-128"/>
              </a:rPr>
              <a:t>Progression of  READING COMPREHENSION </a:t>
            </a:r>
          </a:p>
        </p:txBody>
      </p:sp>
      <p:pic>
        <p:nvPicPr>
          <p:cNvPr id="44043"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50000" t="14366" r="2034" b="13542"/>
          <a:stretch>
            <a:fillRect/>
          </a:stretch>
        </p:blipFill>
        <p:spPr bwMode="auto">
          <a:xfrm>
            <a:off x="3810000" y="533400"/>
            <a:ext cx="1828800"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4" name="TextBox 14"/>
          <p:cNvSpPr txBox="1">
            <a:spLocks noChangeArrowheads="1"/>
          </p:cNvSpPr>
          <p:nvPr/>
        </p:nvSpPr>
        <p:spPr bwMode="auto">
          <a:xfrm>
            <a:off x="3810000" y="2082800"/>
            <a:ext cx="1855788" cy="46196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FF"/>
                </a:solidFill>
                <a:ea typeface="MS PGothic" pitchFamily="34" charset="-128"/>
              </a:rPr>
              <a:t>PP. 142-158 </a:t>
            </a:r>
          </a:p>
        </p:txBody>
      </p:sp>
      <p:sp>
        <p:nvSpPr>
          <p:cNvPr id="16" name="Oval 5"/>
          <p:cNvSpPr>
            <a:spLocks noChangeArrowheads="1"/>
          </p:cNvSpPr>
          <p:nvPr/>
        </p:nvSpPr>
        <p:spPr bwMode="auto">
          <a:xfrm>
            <a:off x="2971800" y="2514600"/>
            <a:ext cx="3276600" cy="2286000"/>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17" name="Rectangle 13"/>
          <p:cNvSpPr>
            <a:spLocks noChangeArrowheads="1"/>
          </p:cNvSpPr>
          <p:nvPr/>
        </p:nvSpPr>
        <p:spPr bwMode="auto">
          <a:xfrm>
            <a:off x="228600" y="0"/>
            <a:ext cx="8770938" cy="67484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18" name="TextBox 17"/>
          <p:cNvSpPr txBox="1">
            <a:spLocks noChangeArrowheads="1"/>
          </p:cNvSpPr>
          <p:nvPr/>
        </p:nvSpPr>
        <p:spPr bwMode="auto">
          <a:xfrm>
            <a:off x="685800" y="914400"/>
            <a:ext cx="2149475" cy="12001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a:solidFill>
                  <a:srgbClr val="000000"/>
                </a:solidFill>
                <a:latin typeface="Comic Sans MS" pitchFamily="66" charset="0"/>
                <a:ea typeface="MS PGothic" pitchFamily="34" charset="-128"/>
              </a:rPr>
              <a:t>21</a:t>
            </a:r>
            <a:r>
              <a:rPr lang="en-US" baseline="30000">
                <a:solidFill>
                  <a:srgbClr val="000000"/>
                </a:solidFill>
                <a:latin typeface="Comic Sans MS" pitchFamily="66" charset="0"/>
                <a:ea typeface="MS PGothic" pitchFamily="34" charset="-128"/>
              </a:rPr>
              <a:t>st</a:t>
            </a:r>
            <a:r>
              <a:rPr lang="en-US">
                <a:solidFill>
                  <a:srgbClr val="000000"/>
                </a:solidFill>
                <a:latin typeface="Comic Sans MS" pitchFamily="66" charset="0"/>
                <a:ea typeface="MS PGothic" pitchFamily="34" charset="-128"/>
              </a:rPr>
              <a:t> Century Skills</a:t>
            </a:r>
          </a:p>
          <a:p>
            <a:pPr algn="ctr" eaLnBrk="1" fontAlgn="base" hangingPunct="1">
              <a:spcBef>
                <a:spcPct val="0"/>
              </a:spcBef>
              <a:spcAft>
                <a:spcPct val="0"/>
              </a:spcAft>
            </a:pPr>
            <a:r>
              <a:rPr lang="en-US">
                <a:solidFill>
                  <a:srgbClr val="000000"/>
                </a:solidFill>
                <a:latin typeface="Comic Sans MS" pitchFamily="66" charset="0"/>
                <a:ea typeface="MS PGothic" pitchFamily="34" charset="-128"/>
              </a:rPr>
              <a:t>Core Standards</a:t>
            </a:r>
          </a:p>
          <a:p>
            <a:pPr algn="ctr" eaLnBrk="1" fontAlgn="base" hangingPunct="1">
              <a:spcBef>
                <a:spcPct val="0"/>
              </a:spcBef>
              <a:spcAft>
                <a:spcPct val="0"/>
              </a:spcAft>
            </a:pPr>
            <a:r>
              <a:rPr lang="en-US">
                <a:solidFill>
                  <a:srgbClr val="000000"/>
                </a:solidFill>
                <a:latin typeface="Comic Sans MS" pitchFamily="66" charset="0"/>
                <a:ea typeface="MS PGothic" pitchFamily="34" charset="-128"/>
              </a:rPr>
              <a:t>Race to the Top</a:t>
            </a:r>
          </a:p>
          <a:p>
            <a:pPr algn="ctr" eaLnBrk="1" fontAlgn="base" hangingPunct="1">
              <a:spcBef>
                <a:spcPct val="0"/>
              </a:spcBef>
              <a:spcAft>
                <a:spcPct val="0"/>
              </a:spcAft>
            </a:pPr>
            <a:r>
              <a:rPr lang="en-US">
                <a:solidFill>
                  <a:srgbClr val="000000"/>
                </a:solidFill>
                <a:latin typeface="Comic Sans MS" pitchFamily="66" charset="0"/>
                <a:ea typeface="MS PGothic" pitchFamily="34" charset="-128"/>
              </a:rPr>
              <a:t>STEM</a:t>
            </a:r>
          </a:p>
        </p:txBody>
      </p:sp>
    </p:spTree>
    <p:extLst>
      <p:ext uri="{BB962C8B-B14F-4D97-AF65-F5344CB8AC3E}">
        <p14:creationId xmlns:p14="http://schemas.microsoft.com/office/powerpoint/2010/main" val="10899347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to="" calcmode="lin" valueType="num">
                                      <p:cBhvr>
                                        <p:cTn id="7" dur="1" fill="hold"/>
                                        <p:tgtEl>
                                          <p:spTgt spid="16"/>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accel="50000" decel="5000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9" accel="50000" decel="5000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838200" y="2133600"/>
            <a:ext cx="2438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endParaRPr lang="en-US" sz="2400">
              <a:solidFill>
                <a:srgbClr val="000000"/>
              </a:solidFill>
              <a:ea typeface="MS PGothic" pitchFamily="34" charset="-128"/>
            </a:endParaRPr>
          </a:p>
        </p:txBody>
      </p:sp>
      <p:grpSp>
        <p:nvGrpSpPr>
          <p:cNvPr id="17411" name="Group 3"/>
          <p:cNvGrpSpPr>
            <a:grpSpLocks/>
          </p:cNvGrpSpPr>
          <p:nvPr/>
        </p:nvGrpSpPr>
        <p:grpSpPr bwMode="auto">
          <a:xfrm>
            <a:off x="304800" y="1981200"/>
            <a:ext cx="2667000" cy="2362200"/>
            <a:chOff x="480" y="1248"/>
            <a:chExt cx="1680" cy="1488"/>
          </a:xfrm>
        </p:grpSpPr>
        <p:sp>
          <p:nvSpPr>
            <p:cNvPr id="17431" name="Rectangle 4"/>
            <p:cNvSpPr>
              <a:spLocks noChangeArrowheads="1"/>
            </p:cNvSpPr>
            <p:nvPr/>
          </p:nvSpPr>
          <p:spPr bwMode="auto">
            <a:xfrm>
              <a:off x="480" y="1248"/>
              <a:ext cx="1680" cy="1488"/>
            </a:xfrm>
            <a:prstGeom prst="rect">
              <a:avLst/>
            </a:prstGeom>
            <a:solidFill>
              <a:schemeClr val="bg1"/>
            </a:solidFill>
            <a:ln w="38100">
              <a:solidFill>
                <a:schemeClr val="tx1"/>
              </a:solidFill>
              <a:miter lim="800000"/>
              <a:headEnd/>
              <a:tailEnd/>
            </a:ln>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7432" name="Text Box 5"/>
            <p:cNvSpPr txBox="1">
              <a:spLocks noChangeArrowheads="1"/>
            </p:cNvSpPr>
            <p:nvPr/>
          </p:nvSpPr>
          <p:spPr bwMode="auto">
            <a:xfrm>
              <a:off x="576" y="1344"/>
              <a:ext cx="1440" cy="120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a:solidFill>
                    <a:srgbClr val="000000"/>
                  </a:solidFill>
                  <a:latin typeface="Arial Rounded MT Bold" pitchFamily="34" charset="0"/>
                  <a:ea typeface="MS PGothic" pitchFamily="34" charset="-128"/>
                </a:rPr>
                <a:t>You Have Applied Thinking Maps to Literacy Skills</a:t>
              </a:r>
              <a:endParaRPr lang="en-US" sz="1600" baseline="30000">
                <a:solidFill>
                  <a:srgbClr val="000000"/>
                </a:solidFill>
                <a:latin typeface="Arial Rounded MT Bold" pitchFamily="34" charset="0"/>
                <a:ea typeface="MS PGothic" pitchFamily="34" charset="-128"/>
                <a:cs typeface="Arial" pitchFamily="34" charset="0"/>
              </a:endParaRPr>
            </a:p>
          </p:txBody>
        </p:sp>
      </p:grpSp>
      <p:grpSp>
        <p:nvGrpSpPr>
          <p:cNvPr id="3" name="Group 29"/>
          <p:cNvGrpSpPr>
            <a:grpSpLocks/>
          </p:cNvGrpSpPr>
          <p:nvPr/>
        </p:nvGrpSpPr>
        <p:grpSpPr bwMode="auto">
          <a:xfrm>
            <a:off x="2971800" y="228600"/>
            <a:ext cx="5715000" cy="2057400"/>
            <a:chOff x="1872" y="144"/>
            <a:chExt cx="3600" cy="1296"/>
          </a:xfrm>
        </p:grpSpPr>
        <p:sp>
          <p:nvSpPr>
            <p:cNvPr id="17428" name="Line 7"/>
            <p:cNvSpPr>
              <a:spLocks noChangeShapeType="1"/>
            </p:cNvSpPr>
            <p:nvPr/>
          </p:nvSpPr>
          <p:spPr bwMode="auto">
            <a:xfrm flipV="1">
              <a:off x="1872" y="480"/>
              <a:ext cx="1056" cy="96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17429" name="Rectangle 9"/>
            <p:cNvSpPr>
              <a:spLocks noChangeArrowheads="1"/>
            </p:cNvSpPr>
            <p:nvPr/>
          </p:nvSpPr>
          <p:spPr bwMode="auto">
            <a:xfrm>
              <a:off x="2928" y="144"/>
              <a:ext cx="2544" cy="912"/>
            </a:xfrm>
            <a:prstGeom prst="rect">
              <a:avLst/>
            </a:prstGeom>
            <a:solidFill>
              <a:schemeClr val="bg1"/>
            </a:solidFill>
            <a:ln w="38100">
              <a:solidFill>
                <a:schemeClr val="tx1"/>
              </a:solidFill>
              <a:miter lim="800000"/>
              <a:headEnd/>
              <a:tailEnd/>
            </a:ln>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7430" name="Text Box 10"/>
            <p:cNvSpPr txBox="1">
              <a:spLocks noChangeArrowheads="1"/>
            </p:cNvSpPr>
            <p:nvPr/>
          </p:nvSpPr>
          <p:spPr bwMode="auto">
            <a:xfrm>
              <a:off x="3024" y="192"/>
              <a:ext cx="2323" cy="82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000">
                  <a:solidFill>
                    <a:srgbClr val="000000"/>
                  </a:solidFill>
                  <a:latin typeface="Arial Rounded MT Bold" pitchFamily="34" charset="0"/>
                  <a:ea typeface="MS PGothic" pitchFamily="34" charset="-128"/>
                </a:rPr>
                <a:t>Your students are beginning to use Thinking Maps to deepen their understanding of academic vocabulary.</a:t>
              </a:r>
              <a:endParaRPr lang="en-US" sz="1600">
                <a:solidFill>
                  <a:srgbClr val="000000"/>
                </a:solidFill>
                <a:latin typeface="Arial Rounded MT Bold" pitchFamily="34" charset="0"/>
                <a:ea typeface="MS PGothic" pitchFamily="34" charset="-128"/>
              </a:endParaRPr>
            </a:p>
          </p:txBody>
        </p:sp>
      </p:grpSp>
      <p:grpSp>
        <p:nvGrpSpPr>
          <p:cNvPr id="4" name="Group 30"/>
          <p:cNvGrpSpPr>
            <a:grpSpLocks/>
          </p:cNvGrpSpPr>
          <p:nvPr/>
        </p:nvGrpSpPr>
        <p:grpSpPr bwMode="auto">
          <a:xfrm>
            <a:off x="2971800" y="1981200"/>
            <a:ext cx="5715000" cy="1295400"/>
            <a:chOff x="1872" y="1248"/>
            <a:chExt cx="3600" cy="816"/>
          </a:xfrm>
        </p:grpSpPr>
        <p:sp>
          <p:nvSpPr>
            <p:cNvPr id="17425" name="Line 12"/>
            <p:cNvSpPr>
              <a:spLocks noChangeShapeType="1"/>
            </p:cNvSpPr>
            <p:nvPr/>
          </p:nvSpPr>
          <p:spPr bwMode="auto">
            <a:xfrm flipV="1">
              <a:off x="1872" y="1536"/>
              <a:ext cx="1056" cy="96"/>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17426" name="Rectangle 14"/>
            <p:cNvSpPr>
              <a:spLocks noChangeArrowheads="1"/>
            </p:cNvSpPr>
            <p:nvPr/>
          </p:nvSpPr>
          <p:spPr bwMode="auto">
            <a:xfrm>
              <a:off x="2928" y="1248"/>
              <a:ext cx="2544" cy="816"/>
            </a:xfrm>
            <a:prstGeom prst="rect">
              <a:avLst/>
            </a:prstGeom>
            <a:solidFill>
              <a:schemeClr val="bg1"/>
            </a:solidFill>
            <a:ln w="38100">
              <a:solidFill>
                <a:schemeClr val="tx1"/>
              </a:solidFill>
              <a:miter lim="800000"/>
              <a:headEnd/>
              <a:tailEnd/>
            </a:ln>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7427" name="Text Box 15"/>
            <p:cNvSpPr txBox="1">
              <a:spLocks noChangeArrowheads="1"/>
            </p:cNvSpPr>
            <p:nvPr/>
          </p:nvSpPr>
          <p:spPr bwMode="auto">
            <a:xfrm>
              <a:off x="2976" y="1344"/>
              <a:ext cx="2448" cy="6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000">
                  <a:solidFill>
                    <a:srgbClr val="000000"/>
                  </a:solidFill>
                  <a:latin typeface="Arial Rounded MT Bold" pitchFamily="34" charset="0"/>
                  <a:ea typeface="MS PGothic" pitchFamily="34" charset="-128"/>
                </a:rPr>
                <a:t>You have modeled the use of Thinking Maps for writing across the curriculum.</a:t>
              </a:r>
              <a:endParaRPr lang="en-US" sz="2000" baseline="30000">
                <a:solidFill>
                  <a:srgbClr val="000000"/>
                </a:solidFill>
                <a:latin typeface="Arial Rounded MT Bold" pitchFamily="34" charset="0"/>
                <a:ea typeface="MS PGothic" pitchFamily="34" charset="-128"/>
                <a:cs typeface="Arial" pitchFamily="34" charset="0"/>
              </a:endParaRPr>
            </a:p>
          </p:txBody>
        </p:sp>
      </p:grpSp>
      <p:grpSp>
        <p:nvGrpSpPr>
          <p:cNvPr id="5" name="Group 31"/>
          <p:cNvGrpSpPr>
            <a:grpSpLocks/>
          </p:cNvGrpSpPr>
          <p:nvPr/>
        </p:nvGrpSpPr>
        <p:grpSpPr bwMode="auto">
          <a:xfrm>
            <a:off x="2971800" y="3276600"/>
            <a:ext cx="5715000" cy="1676400"/>
            <a:chOff x="1872" y="2064"/>
            <a:chExt cx="3600" cy="1056"/>
          </a:xfrm>
        </p:grpSpPr>
        <p:sp>
          <p:nvSpPr>
            <p:cNvPr id="17422" name="Line 17"/>
            <p:cNvSpPr>
              <a:spLocks noChangeShapeType="1"/>
            </p:cNvSpPr>
            <p:nvPr/>
          </p:nvSpPr>
          <p:spPr bwMode="auto">
            <a:xfrm>
              <a:off x="1872" y="2064"/>
              <a:ext cx="1056" cy="624"/>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17423" name="Rectangle 19"/>
            <p:cNvSpPr>
              <a:spLocks noChangeArrowheads="1"/>
            </p:cNvSpPr>
            <p:nvPr/>
          </p:nvSpPr>
          <p:spPr bwMode="auto">
            <a:xfrm>
              <a:off x="2928" y="2208"/>
              <a:ext cx="2544" cy="912"/>
            </a:xfrm>
            <a:prstGeom prst="rect">
              <a:avLst/>
            </a:prstGeom>
            <a:solidFill>
              <a:schemeClr val="bg1"/>
            </a:solidFill>
            <a:ln w="38100">
              <a:solidFill>
                <a:schemeClr val="tx1"/>
              </a:solidFill>
              <a:miter lim="800000"/>
              <a:headEnd/>
              <a:tailEnd/>
            </a:ln>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7424" name="Text Box 20"/>
            <p:cNvSpPr txBox="1">
              <a:spLocks noChangeArrowheads="1"/>
            </p:cNvSpPr>
            <p:nvPr/>
          </p:nvSpPr>
          <p:spPr bwMode="auto">
            <a:xfrm>
              <a:off x="2976" y="2256"/>
              <a:ext cx="2448" cy="82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000">
                  <a:solidFill>
                    <a:srgbClr val="000000"/>
                  </a:solidFill>
                  <a:latin typeface="Arial Rounded MT Bold" pitchFamily="34" charset="0"/>
                  <a:ea typeface="MS PGothic" pitchFamily="34" charset="-128"/>
                </a:rPr>
                <a:t>You have integrated the use of Thinking Maps with your students’ note taking strategies.</a:t>
              </a:r>
              <a:endParaRPr lang="en-US" sz="2000" baseline="30000">
                <a:solidFill>
                  <a:srgbClr val="000000"/>
                </a:solidFill>
                <a:latin typeface="Arial Rounded MT Bold" pitchFamily="34" charset="0"/>
                <a:ea typeface="MS PGothic" pitchFamily="34" charset="-128"/>
                <a:cs typeface="Arial" pitchFamily="34" charset="0"/>
              </a:endParaRPr>
            </a:p>
          </p:txBody>
        </p:sp>
      </p:grpSp>
      <p:grpSp>
        <p:nvGrpSpPr>
          <p:cNvPr id="6" name="Group 32"/>
          <p:cNvGrpSpPr>
            <a:grpSpLocks/>
          </p:cNvGrpSpPr>
          <p:nvPr/>
        </p:nvGrpSpPr>
        <p:grpSpPr bwMode="auto">
          <a:xfrm>
            <a:off x="2971800" y="4114800"/>
            <a:ext cx="5715000" cy="2438400"/>
            <a:chOff x="1872" y="2592"/>
            <a:chExt cx="3600" cy="1536"/>
          </a:xfrm>
        </p:grpSpPr>
        <p:sp>
          <p:nvSpPr>
            <p:cNvPr id="17419" name="Line 22"/>
            <p:cNvSpPr>
              <a:spLocks noChangeShapeType="1"/>
            </p:cNvSpPr>
            <p:nvPr/>
          </p:nvSpPr>
          <p:spPr bwMode="auto">
            <a:xfrm>
              <a:off x="1872" y="2592"/>
              <a:ext cx="1056" cy="1104"/>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17420" name="Rectangle 24"/>
            <p:cNvSpPr>
              <a:spLocks noChangeArrowheads="1"/>
            </p:cNvSpPr>
            <p:nvPr/>
          </p:nvSpPr>
          <p:spPr bwMode="auto">
            <a:xfrm>
              <a:off x="2928" y="3216"/>
              <a:ext cx="2544" cy="912"/>
            </a:xfrm>
            <a:prstGeom prst="rect">
              <a:avLst/>
            </a:prstGeom>
            <a:solidFill>
              <a:schemeClr val="bg1"/>
            </a:solidFill>
            <a:ln w="38100">
              <a:solidFill>
                <a:schemeClr val="tx1"/>
              </a:solidFill>
              <a:miter lim="800000"/>
              <a:headEnd/>
              <a:tailEnd/>
            </a:ln>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7421" name="Text Box 25"/>
            <p:cNvSpPr txBox="1">
              <a:spLocks noChangeArrowheads="1"/>
            </p:cNvSpPr>
            <p:nvPr/>
          </p:nvSpPr>
          <p:spPr bwMode="auto">
            <a:xfrm>
              <a:off x="2976" y="3264"/>
              <a:ext cx="2448" cy="82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000">
                  <a:solidFill>
                    <a:srgbClr val="000000"/>
                  </a:solidFill>
                  <a:latin typeface="Arial Rounded MT Bold" pitchFamily="34" charset="0"/>
                  <a:ea typeface="MS PGothic" pitchFamily="34" charset="-128"/>
                </a:rPr>
                <a:t>Your students are beginning to use Thinking Maps as strategies to improve their reading comprehension.</a:t>
              </a:r>
              <a:endParaRPr lang="en-US" sz="2000" baseline="30000">
                <a:solidFill>
                  <a:srgbClr val="000000"/>
                </a:solidFill>
                <a:latin typeface="Arial Rounded MT Bold" pitchFamily="34" charset="0"/>
                <a:ea typeface="MS PGothic" pitchFamily="34" charset="-128"/>
                <a:cs typeface="Arial" pitchFamily="34" charset="0"/>
              </a:endParaRPr>
            </a:p>
          </p:txBody>
        </p:sp>
      </p:grpSp>
      <p:sp>
        <p:nvSpPr>
          <p:cNvPr id="17416" name="Text Box 26"/>
          <p:cNvSpPr txBox="1">
            <a:spLocks noChangeArrowheads="1"/>
          </p:cNvSpPr>
          <p:nvPr/>
        </p:nvSpPr>
        <p:spPr bwMode="auto">
          <a:xfrm>
            <a:off x="304800" y="3048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127</a:t>
            </a:r>
          </a:p>
        </p:txBody>
      </p:sp>
      <p:sp>
        <p:nvSpPr>
          <p:cNvPr id="17417" name="Text Box 27"/>
          <p:cNvSpPr txBox="1">
            <a:spLocks noChangeArrowheads="1"/>
          </p:cNvSpPr>
          <p:nvPr/>
        </p:nvSpPr>
        <p:spPr bwMode="auto">
          <a:xfrm>
            <a:off x="533400" y="4800600"/>
            <a:ext cx="2209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endParaRPr lang="en-US">
              <a:solidFill>
                <a:srgbClr val="000000"/>
              </a:solidFill>
              <a:ea typeface="MS PGothic" pitchFamily="34" charset="-128"/>
            </a:endParaRPr>
          </a:p>
        </p:txBody>
      </p:sp>
      <p:sp>
        <p:nvSpPr>
          <p:cNvPr id="17418" name="Text Box 28"/>
          <p:cNvSpPr txBox="1">
            <a:spLocks noChangeArrowheads="1"/>
          </p:cNvSpPr>
          <p:nvPr/>
        </p:nvSpPr>
        <p:spPr bwMode="auto">
          <a:xfrm>
            <a:off x="533400" y="4648200"/>
            <a:ext cx="2057400"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FFFFFF"/>
                </a:solidFill>
                <a:ea typeface="MS PGothic" pitchFamily="34" charset="-128"/>
              </a:rPr>
              <a:t>CHAPTER 3</a:t>
            </a:r>
          </a:p>
          <a:p>
            <a:pPr algn="ctr" eaLnBrk="1" fontAlgn="base" hangingPunct="1">
              <a:spcBef>
                <a:spcPct val="50000"/>
              </a:spcBef>
              <a:spcAft>
                <a:spcPct val="0"/>
              </a:spcAft>
            </a:pPr>
            <a:r>
              <a:rPr lang="en-US" sz="2400" b="1">
                <a:solidFill>
                  <a:srgbClr val="FFFFFF"/>
                </a:solidFill>
                <a:ea typeface="MS PGothic" pitchFamily="34" charset="-128"/>
              </a:rPr>
              <a:t>LITERACY LINKS</a:t>
            </a:r>
          </a:p>
        </p:txBody>
      </p:sp>
    </p:spTree>
    <p:extLst>
      <p:ext uri="{BB962C8B-B14F-4D97-AF65-F5344CB8AC3E}">
        <p14:creationId xmlns:p14="http://schemas.microsoft.com/office/powerpoint/2010/main" val="154189759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914400" y="2667000"/>
            <a:ext cx="3352800" cy="2308225"/>
          </a:xfrm>
          <a:prstGeom prst="rect">
            <a:avLst/>
          </a:prstGeom>
          <a:solidFill>
            <a:srgbClr val="FFFF00"/>
          </a:solidFill>
          <a:ln w="38100">
            <a:solidFill>
              <a:srgbClr val="FFFF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D0D0D"/>
                </a:solidFill>
                <a:ea typeface="MS PGothic" pitchFamily="34" charset="-128"/>
              </a:rPr>
              <a:t>Students use Thinking Maps to visualize organizational patterns/text structures.</a:t>
            </a:r>
          </a:p>
        </p:txBody>
      </p:sp>
      <p:sp>
        <p:nvSpPr>
          <p:cNvPr id="45059" name="Line 5"/>
          <p:cNvSpPr>
            <a:spLocks noChangeShapeType="1"/>
          </p:cNvSpPr>
          <p:nvPr/>
        </p:nvSpPr>
        <p:spPr bwMode="auto">
          <a:xfrm>
            <a:off x="381000" y="457200"/>
            <a:ext cx="0" cy="640080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45060" name="Text Box 6"/>
          <p:cNvSpPr txBox="1">
            <a:spLocks noChangeArrowheads="1"/>
          </p:cNvSpPr>
          <p:nvPr/>
        </p:nvSpPr>
        <p:spPr bwMode="auto">
          <a:xfrm>
            <a:off x="6324600" y="457200"/>
            <a:ext cx="2514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endParaRPr lang="en-US">
              <a:solidFill>
                <a:srgbClr val="000000"/>
              </a:solidFill>
              <a:ea typeface="MS PGothic" pitchFamily="34" charset="-128"/>
            </a:endParaRPr>
          </a:p>
        </p:txBody>
      </p:sp>
      <p:grpSp>
        <p:nvGrpSpPr>
          <p:cNvPr id="2" name="Group 17"/>
          <p:cNvGrpSpPr>
            <a:grpSpLocks/>
          </p:cNvGrpSpPr>
          <p:nvPr/>
        </p:nvGrpSpPr>
        <p:grpSpPr bwMode="auto">
          <a:xfrm>
            <a:off x="4267200" y="457200"/>
            <a:ext cx="4419600" cy="2438400"/>
            <a:chOff x="2688" y="288"/>
            <a:chExt cx="2784" cy="1536"/>
          </a:xfrm>
        </p:grpSpPr>
        <p:sp>
          <p:nvSpPr>
            <p:cNvPr id="45070" name="Text Box 10"/>
            <p:cNvSpPr txBox="1">
              <a:spLocks noChangeArrowheads="1"/>
            </p:cNvSpPr>
            <p:nvPr/>
          </p:nvSpPr>
          <p:spPr bwMode="auto">
            <a:xfrm>
              <a:off x="4032" y="288"/>
              <a:ext cx="1440" cy="1028"/>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000" b="1">
                  <a:solidFill>
                    <a:srgbClr val="FFFFFF"/>
                  </a:solidFill>
                  <a:ea typeface="MS PGothic" pitchFamily="34" charset="-128"/>
                </a:rPr>
                <a:t>Students can use the maps to store, retrieve, and summarize information.</a:t>
              </a:r>
            </a:p>
          </p:txBody>
        </p:sp>
        <p:sp>
          <p:nvSpPr>
            <p:cNvPr id="45071" name="Line 11"/>
            <p:cNvSpPr>
              <a:spLocks noChangeShapeType="1"/>
            </p:cNvSpPr>
            <p:nvPr/>
          </p:nvSpPr>
          <p:spPr bwMode="auto">
            <a:xfrm flipV="1">
              <a:off x="2688" y="672"/>
              <a:ext cx="1248" cy="1152"/>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grpSp>
        <p:nvGrpSpPr>
          <p:cNvPr id="3" name="Group 24"/>
          <p:cNvGrpSpPr>
            <a:grpSpLocks/>
          </p:cNvGrpSpPr>
          <p:nvPr/>
        </p:nvGrpSpPr>
        <p:grpSpPr bwMode="auto">
          <a:xfrm>
            <a:off x="4267200" y="2667000"/>
            <a:ext cx="4419600" cy="1228725"/>
            <a:chOff x="2688" y="1680"/>
            <a:chExt cx="2784" cy="774"/>
          </a:xfrm>
        </p:grpSpPr>
        <p:sp>
          <p:nvSpPr>
            <p:cNvPr id="45068" name="Text Box 7"/>
            <p:cNvSpPr txBox="1">
              <a:spLocks noChangeArrowheads="1"/>
            </p:cNvSpPr>
            <p:nvPr/>
          </p:nvSpPr>
          <p:spPr bwMode="auto">
            <a:xfrm>
              <a:off x="4032" y="1680"/>
              <a:ext cx="1440" cy="774"/>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FFFFFF"/>
                  </a:solidFill>
                  <a:ea typeface="MS PGothic" pitchFamily="34" charset="-128"/>
                </a:rPr>
                <a:t>Students become more active and engaged in their reading.</a:t>
              </a:r>
            </a:p>
          </p:txBody>
        </p:sp>
        <p:sp>
          <p:nvSpPr>
            <p:cNvPr id="45069" name="Line 13"/>
            <p:cNvSpPr>
              <a:spLocks noChangeShapeType="1"/>
            </p:cNvSpPr>
            <p:nvPr/>
          </p:nvSpPr>
          <p:spPr bwMode="auto">
            <a:xfrm flipV="1">
              <a:off x="2688" y="1968"/>
              <a:ext cx="1296" cy="24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grpSp>
        <p:nvGrpSpPr>
          <p:cNvPr id="4" name="Group 19"/>
          <p:cNvGrpSpPr>
            <a:grpSpLocks/>
          </p:cNvGrpSpPr>
          <p:nvPr/>
        </p:nvGrpSpPr>
        <p:grpSpPr bwMode="auto">
          <a:xfrm>
            <a:off x="4267200" y="4419600"/>
            <a:ext cx="4419600" cy="2052638"/>
            <a:chOff x="2688" y="2160"/>
            <a:chExt cx="2784" cy="1293"/>
          </a:xfrm>
        </p:grpSpPr>
        <p:sp>
          <p:nvSpPr>
            <p:cNvPr id="45066" name="Text Box 9"/>
            <p:cNvSpPr txBox="1">
              <a:spLocks noChangeArrowheads="1"/>
            </p:cNvSpPr>
            <p:nvPr/>
          </p:nvSpPr>
          <p:spPr bwMode="auto">
            <a:xfrm>
              <a:off x="4032" y="2160"/>
              <a:ext cx="1440" cy="1293"/>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FFFFFF"/>
                  </a:solidFill>
                  <a:ea typeface="MS PGothic" pitchFamily="34" charset="-128"/>
                </a:rPr>
                <a:t>Students are more able to self-monitor if they are gathering the needed information from a text.</a:t>
              </a:r>
            </a:p>
          </p:txBody>
        </p:sp>
        <p:sp>
          <p:nvSpPr>
            <p:cNvPr id="45067" name="Line 14"/>
            <p:cNvSpPr>
              <a:spLocks noChangeShapeType="1"/>
            </p:cNvSpPr>
            <p:nvPr/>
          </p:nvSpPr>
          <p:spPr bwMode="auto">
            <a:xfrm>
              <a:off x="2688" y="2208"/>
              <a:ext cx="1296" cy="384"/>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sp>
        <p:nvSpPr>
          <p:cNvPr id="45064" name="Text Box 16"/>
          <p:cNvSpPr txBox="1">
            <a:spLocks noChangeArrowheads="1"/>
          </p:cNvSpPr>
          <p:nvPr/>
        </p:nvSpPr>
        <p:spPr bwMode="auto">
          <a:xfrm>
            <a:off x="1143000" y="228600"/>
            <a:ext cx="4572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FF"/>
                </a:solidFill>
                <a:ea typeface="MS PGothic" pitchFamily="34" charset="-128"/>
              </a:rPr>
              <a:t>Recognizing Text  Structures</a:t>
            </a:r>
          </a:p>
        </p:txBody>
      </p:sp>
      <p:sp>
        <p:nvSpPr>
          <p:cNvPr id="45065" name="Text Box 25"/>
          <p:cNvSpPr txBox="1">
            <a:spLocks noChangeArrowheads="1"/>
          </p:cNvSpPr>
          <p:nvPr/>
        </p:nvSpPr>
        <p:spPr bwMode="auto">
          <a:xfrm>
            <a:off x="0" y="0"/>
            <a:ext cx="1447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a:solidFill>
                  <a:srgbClr val="FFFFFF"/>
                </a:solidFill>
                <a:ea typeface="MS PGothic" pitchFamily="34" charset="-128"/>
              </a:rPr>
              <a:t>Page 147</a:t>
            </a:r>
          </a:p>
        </p:txBody>
      </p:sp>
    </p:spTree>
    <p:extLst>
      <p:ext uri="{BB962C8B-B14F-4D97-AF65-F5344CB8AC3E}">
        <p14:creationId xmlns:p14="http://schemas.microsoft.com/office/powerpoint/2010/main" val="31707972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ChangeArrowheads="1"/>
          </p:cNvSpPr>
          <p:nvPr/>
        </p:nvSpPr>
        <p:spPr bwMode="auto">
          <a:xfrm>
            <a:off x="381000" y="990600"/>
            <a:ext cx="8229600" cy="5334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46083" name="Rectangle 2"/>
          <p:cNvSpPr>
            <a:spLocks noChangeArrowheads="1"/>
          </p:cNvSpPr>
          <p:nvPr/>
        </p:nvSpPr>
        <p:spPr bwMode="auto">
          <a:xfrm>
            <a:off x="242888" y="171450"/>
            <a:ext cx="8701087" cy="6515100"/>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91139" name="Text Box 3"/>
          <p:cNvSpPr txBox="1">
            <a:spLocks noChangeArrowheads="1"/>
          </p:cNvSpPr>
          <p:nvPr/>
        </p:nvSpPr>
        <p:spPr bwMode="auto">
          <a:xfrm>
            <a:off x="1066800" y="1752600"/>
            <a:ext cx="7010400" cy="3992563"/>
          </a:xfrm>
          <a:prstGeom prst="rect">
            <a:avLst/>
          </a:prstGeom>
          <a:solidFill>
            <a:schemeClr val="bg2">
              <a:lumMod val="75000"/>
            </a:schemeClr>
          </a:solidFill>
          <a:ln w="9525">
            <a:noFill/>
            <a:miter lim="800000"/>
            <a:headEnd/>
            <a:tailEnd/>
          </a:ln>
        </p:spPr>
        <p:txBody>
          <a:bodyPr>
            <a:spAutoFit/>
          </a:bodyPr>
          <a:lstStyle/>
          <a:p>
            <a:pPr algn="ctr" fontAlgn="base">
              <a:spcBef>
                <a:spcPct val="50000"/>
              </a:spcBef>
              <a:spcAft>
                <a:spcPct val="0"/>
              </a:spcAft>
              <a:defRPr/>
            </a:pPr>
            <a:r>
              <a:rPr lang="en-US" sz="3200" b="1" dirty="0">
                <a:solidFill>
                  <a:srgbClr val="FFFFFF"/>
                </a:solidFill>
                <a:latin typeface="Arial" charset="0"/>
                <a:ea typeface="ＭＳ Ｐゴシック" pitchFamily="-107" charset="-128"/>
              </a:rPr>
              <a:t>“Text structure provides a </a:t>
            </a:r>
            <a:r>
              <a:rPr lang="en-US" sz="3200" b="1" dirty="0">
                <a:solidFill>
                  <a:srgbClr val="FFFF00"/>
                </a:solidFill>
                <a:latin typeface="Arial" charset="0"/>
                <a:ea typeface="ＭＳ Ｐゴシック" pitchFamily="-107" charset="-128"/>
              </a:rPr>
              <a:t>conceptual net</a:t>
            </a:r>
            <a:r>
              <a:rPr lang="en-US" sz="3200" b="1" dirty="0">
                <a:solidFill>
                  <a:srgbClr val="FFFFFF"/>
                </a:solidFill>
                <a:latin typeface="Arial" charset="0"/>
                <a:ea typeface="ＭＳ Ｐゴシック" pitchFamily="-107" charset="-128"/>
              </a:rPr>
              <a:t> for keeping information in mind.”</a:t>
            </a:r>
          </a:p>
          <a:p>
            <a:pPr algn="ctr" fontAlgn="base">
              <a:spcBef>
                <a:spcPct val="50000"/>
              </a:spcBef>
              <a:spcAft>
                <a:spcPct val="0"/>
              </a:spcAft>
              <a:defRPr/>
            </a:pPr>
            <a:endParaRPr lang="en-US" sz="3200" b="1" dirty="0">
              <a:solidFill>
                <a:srgbClr val="FFFFFF"/>
              </a:solidFill>
              <a:latin typeface="Arial" charset="0"/>
              <a:ea typeface="ＭＳ Ｐゴシック" pitchFamily="-107" charset="-128"/>
            </a:endParaRPr>
          </a:p>
          <a:p>
            <a:pPr algn="ctr" fontAlgn="base">
              <a:spcBef>
                <a:spcPct val="50000"/>
              </a:spcBef>
              <a:spcAft>
                <a:spcPct val="0"/>
              </a:spcAft>
              <a:defRPr/>
            </a:pPr>
            <a:r>
              <a:rPr lang="en-US" sz="3200" b="1" dirty="0">
                <a:solidFill>
                  <a:srgbClr val="FFFFFF"/>
                </a:solidFill>
                <a:latin typeface="Arial" charset="0"/>
                <a:ea typeface="ＭＳ Ｐゴシック" pitchFamily="-107" charset="-128"/>
              </a:rPr>
              <a:t>“</a:t>
            </a:r>
            <a:r>
              <a:rPr lang="en-US" sz="3200" b="1" dirty="0">
                <a:solidFill>
                  <a:srgbClr val="FFFF00"/>
                </a:solidFill>
                <a:latin typeface="Arial" charset="0"/>
                <a:ea typeface="ＭＳ Ｐゴシック" pitchFamily="-107" charset="-128"/>
              </a:rPr>
              <a:t>Text organization</a:t>
            </a:r>
            <a:r>
              <a:rPr lang="en-US" sz="3200" b="1" dirty="0">
                <a:solidFill>
                  <a:srgbClr val="FFFFFF"/>
                </a:solidFill>
                <a:latin typeface="Arial" charset="0"/>
                <a:ea typeface="ＭＳ Ｐゴシック" pitchFamily="-107" charset="-128"/>
              </a:rPr>
              <a:t> has a profound effect on comprehension and memory.”</a:t>
            </a:r>
          </a:p>
        </p:txBody>
      </p:sp>
      <p:sp>
        <p:nvSpPr>
          <p:cNvPr id="46085" name="Text Box 4"/>
          <p:cNvSpPr txBox="1">
            <a:spLocks noChangeArrowheads="1"/>
          </p:cNvSpPr>
          <p:nvPr/>
        </p:nvSpPr>
        <p:spPr bwMode="auto">
          <a:xfrm>
            <a:off x="685800" y="457200"/>
            <a:ext cx="8001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b="1">
                <a:solidFill>
                  <a:srgbClr val="FFFFFF"/>
                </a:solidFill>
                <a:ea typeface="MS PGothic" pitchFamily="34" charset="-128"/>
              </a:rPr>
              <a:t>Peregoy and Boyle</a:t>
            </a:r>
            <a:r>
              <a:rPr lang="en-US">
                <a:solidFill>
                  <a:srgbClr val="FFFFFF"/>
                </a:solidFill>
                <a:ea typeface="MS PGothic" pitchFamily="34" charset="-128"/>
              </a:rPr>
              <a:t>.  </a:t>
            </a:r>
            <a:r>
              <a:rPr lang="en-US" b="1" u="sng">
                <a:solidFill>
                  <a:srgbClr val="FFFFFF"/>
                </a:solidFill>
                <a:ea typeface="MS PGothic" pitchFamily="34" charset="-128"/>
              </a:rPr>
              <a:t>Reading, Writing, and Learning in ESL</a:t>
            </a:r>
          </a:p>
        </p:txBody>
      </p:sp>
      <p:sp>
        <p:nvSpPr>
          <p:cNvPr id="46086" name="Text Box 6"/>
          <p:cNvSpPr txBox="1">
            <a:spLocks noChangeArrowheads="1"/>
          </p:cNvSpPr>
          <p:nvPr/>
        </p:nvSpPr>
        <p:spPr bwMode="auto">
          <a:xfrm>
            <a:off x="7620000" y="3810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b="1">
                <a:solidFill>
                  <a:srgbClr val="FFFFFF"/>
                </a:solidFill>
                <a:ea typeface="MS PGothic" pitchFamily="34" charset="-128"/>
              </a:rPr>
              <a:t>Page 142</a:t>
            </a:r>
          </a:p>
        </p:txBody>
      </p:sp>
    </p:spTree>
    <p:extLst>
      <p:ext uri="{BB962C8B-B14F-4D97-AF65-F5344CB8AC3E}">
        <p14:creationId xmlns:p14="http://schemas.microsoft.com/office/powerpoint/2010/main" val="2209932099"/>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descr="mining for gol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81000"/>
            <a:ext cx="8542338"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TextBox 2"/>
          <p:cNvSpPr txBox="1">
            <a:spLocks noChangeArrowheads="1"/>
          </p:cNvSpPr>
          <p:nvPr/>
        </p:nvSpPr>
        <p:spPr bwMode="auto">
          <a:xfrm>
            <a:off x="457200" y="533400"/>
            <a:ext cx="32766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3600" b="1">
                <a:solidFill>
                  <a:srgbClr val="FFFFFF"/>
                </a:solidFill>
                <a:latin typeface="Calibri" pitchFamily="34" charset="0"/>
                <a:ea typeface="MS PGothic" pitchFamily="34" charset="-128"/>
              </a:rPr>
              <a:t>Extraction of worthy ideas, like mining for gold, requires </a:t>
            </a:r>
            <a:r>
              <a:rPr lang="en-US" sz="3600" b="1" u="sng">
                <a:solidFill>
                  <a:srgbClr val="FFFFFF"/>
                </a:solidFill>
                <a:latin typeface="Calibri" pitchFamily="34" charset="0"/>
                <a:ea typeface="MS PGothic" pitchFamily="34" charset="-128"/>
              </a:rPr>
              <a:t>searching skills</a:t>
            </a:r>
            <a:r>
              <a:rPr lang="en-US" sz="3600" b="1">
                <a:solidFill>
                  <a:srgbClr val="FFFFFF"/>
                </a:solidFill>
                <a:latin typeface="Calibri" pitchFamily="34" charset="0"/>
                <a:ea typeface="MS PGothic" pitchFamily="34" charset="-128"/>
              </a:rPr>
              <a:t>.</a:t>
            </a:r>
          </a:p>
        </p:txBody>
      </p:sp>
    </p:spTree>
    <p:extLst>
      <p:ext uri="{BB962C8B-B14F-4D97-AF65-F5344CB8AC3E}">
        <p14:creationId xmlns:p14="http://schemas.microsoft.com/office/powerpoint/2010/main" val="25956905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8130" name="TextBox 1"/>
          <p:cNvSpPr txBox="1">
            <a:spLocks noChangeArrowheads="1"/>
          </p:cNvSpPr>
          <p:nvPr/>
        </p:nvSpPr>
        <p:spPr bwMode="auto">
          <a:xfrm>
            <a:off x="457200" y="762000"/>
            <a:ext cx="81534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endParaRPr lang="en-US" sz="3200">
              <a:solidFill>
                <a:srgbClr val="FFFFFF"/>
              </a:solidFill>
              <a:latin typeface="Calibri" pitchFamily="34" charset="0"/>
              <a:ea typeface="MS PGothic" pitchFamily="34" charset="-128"/>
            </a:endParaRPr>
          </a:p>
          <a:p>
            <a:pPr eaLnBrk="1" fontAlgn="base" hangingPunct="1">
              <a:spcBef>
                <a:spcPct val="0"/>
              </a:spcBef>
              <a:spcAft>
                <a:spcPct val="0"/>
              </a:spcAft>
            </a:pPr>
            <a:r>
              <a:rPr lang="en-US" sz="3200" b="1">
                <a:solidFill>
                  <a:srgbClr val="FFFFFF"/>
                </a:solidFill>
                <a:latin typeface="Calibri" pitchFamily="34" charset="0"/>
                <a:ea typeface="MS PGothic" pitchFamily="34" charset="-128"/>
              </a:rPr>
              <a:t>Reading is </a:t>
            </a:r>
            <a:r>
              <a:rPr lang="en-US" sz="3200" b="1">
                <a:solidFill>
                  <a:srgbClr val="FFFF00"/>
                </a:solidFill>
                <a:latin typeface="Calibri" pitchFamily="34" charset="0"/>
                <a:ea typeface="MS PGothic" pitchFamily="34" charset="-128"/>
              </a:rPr>
              <a:t>thinking cued by text</a:t>
            </a:r>
            <a:r>
              <a:rPr lang="en-US" sz="3200" b="1">
                <a:solidFill>
                  <a:srgbClr val="FFFFFF"/>
                </a:solidFill>
                <a:latin typeface="Calibri" pitchFamily="34" charset="0"/>
                <a:ea typeface="MS PGothic" pitchFamily="34" charset="-128"/>
              </a:rPr>
              <a:t>; the meaning created by the reader is a result of the transaction between the text and the reader.</a:t>
            </a:r>
          </a:p>
          <a:p>
            <a:pPr eaLnBrk="1" fontAlgn="base" hangingPunct="1">
              <a:spcBef>
                <a:spcPct val="0"/>
              </a:spcBef>
              <a:spcAft>
                <a:spcPct val="0"/>
              </a:spcAft>
            </a:pPr>
            <a:endParaRPr lang="en-US" sz="3200" b="1">
              <a:solidFill>
                <a:srgbClr val="FFFFFF"/>
              </a:solidFill>
              <a:latin typeface="Calibri" pitchFamily="34" charset="0"/>
              <a:ea typeface="MS PGothic" pitchFamily="34" charset="-128"/>
            </a:endParaRPr>
          </a:p>
          <a:p>
            <a:pPr eaLnBrk="1" fontAlgn="base" hangingPunct="1">
              <a:spcBef>
                <a:spcPct val="0"/>
              </a:spcBef>
              <a:spcAft>
                <a:spcPct val="0"/>
              </a:spcAft>
            </a:pPr>
            <a:r>
              <a:rPr lang="en-US" sz="3200" b="1">
                <a:solidFill>
                  <a:srgbClr val="FFFFFF"/>
                </a:solidFill>
                <a:latin typeface="Calibri" pitchFamily="34" charset="0"/>
                <a:ea typeface="MS PGothic" pitchFamily="34" charset="-128"/>
              </a:rPr>
              <a:t>Thinking Maps move the reader from </a:t>
            </a:r>
            <a:r>
              <a:rPr lang="en-US" sz="3200" b="1">
                <a:solidFill>
                  <a:srgbClr val="FFFF00"/>
                </a:solidFill>
                <a:latin typeface="Calibri" pitchFamily="34" charset="0"/>
                <a:ea typeface="MS PGothic" pitchFamily="34" charset="-128"/>
              </a:rPr>
              <a:t>“making Maps”</a:t>
            </a:r>
            <a:r>
              <a:rPr lang="en-US" sz="3200" b="1">
                <a:solidFill>
                  <a:srgbClr val="FFFFFF"/>
                </a:solidFill>
                <a:latin typeface="Calibri" pitchFamily="34" charset="0"/>
                <a:ea typeface="MS PGothic" pitchFamily="34" charset="-128"/>
              </a:rPr>
              <a:t> to utilizing the  Maps to </a:t>
            </a:r>
            <a:r>
              <a:rPr lang="en-US" sz="3200" b="1">
                <a:solidFill>
                  <a:srgbClr val="FFFF00"/>
                </a:solidFill>
                <a:latin typeface="Calibri" pitchFamily="34" charset="0"/>
                <a:ea typeface="MS PGothic" pitchFamily="34" charset="-128"/>
              </a:rPr>
              <a:t>“making meaning” </a:t>
            </a:r>
            <a:r>
              <a:rPr lang="en-US" sz="3200" b="1">
                <a:solidFill>
                  <a:srgbClr val="FFFFFF"/>
                </a:solidFill>
                <a:latin typeface="Calibri" pitchFamily="34" charset="0"/>
                <a:ea typeface="MS PGothic" pitchFamily="34" charset="-128"/>
              </a:rPr>
              <a:t>within  the Text. </a:t>
            </a:r>
          </a:p>
          <a:p>
            <a:pPr eaLnBrk="1" fontAlgn="base" hangingPunct="1">
              <a:spcBef>
                <a:spcPct val="0"/>
              </a:spcBef>
              <a:spcAft>
                <a:spcPct val="0"/>
              </a:spcAft>
            </a:pPr>
            <a:endParaRPr lang="en-US" sz="3200" b="1">
              <a:solidFill>
                <a:srgbClr val="FFFFFF"/>
              </a:solidFill>
              <a:latin typeface="Calibri" pitchFamily="34" charset="0"/>
              <a:ea typeface="MS PGothic" pitchFamily="34" charset="-128"/>
            </a:endParaRPr>
          </a:p>
          <a:p>
            <a:pPr eaLnBrk="1" fontAlgn="base" hangingPunct="1">
              <a:spcBef>
                <a:spcPct val="0"/>
              </a:spcBef>
              <a:spcAft>
                <a:spcPct val="0"/>
              </a:spcAft>
            </a:pPr>
            <a:endParaRPr lang="en-US" sz="3200" b="1">
              <a:solidFill>
                <a:srgbClr val="FFFFFF"/>
              </a:solidFill>
              <a:latin typeface="Calibri" pitchFamily="34" charset="0"/>
              <a:ea typeface="MS PGothic" pitchFamily="34" charset="-128"/>
            </a:endParaRPr>
          </a:p>
        </p:txBody>
      </p:sp>
      <p:sp>
        <p:nvSpPr>
          <p:cNvPr id="48131" name="TextBox 2"/>
          <p:cNvSpPr txBox="1">
            <a:spLocks noChangeArrowheads="1"/>
          </p:cNvSpPr>
          <p:nvPr/>
        </p:nvSpPr>
        <p:spPr bwMode="auto">
          <a:xfrm>
            <a:off x="914400" y="-33338"/>
            <a:ext cx="716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600" b="1">
                <a:solidFill>
                  <a:srgbClr val="FFFFFF"/>
                </a:solidFill>
                <a:latin typeface="Calibri" pitchFamily="34" charset="0"/>
                <a:ea typeface="MS PGothic" pitchFamily="34" charset="-128"/>
              </a:rPr>
              <a:t>CREATIVE NOTETAKING</a:t>
            </a:r>
          </a:p>
        </p:txBody>
      </p:sp>
    </p:spTree>
    <p:extLst>
      <p:ext uri="{BB962C8B-B14F-4D97-AF65-F5344CB8AC3E}">
        <p14:creationId xmlns:p14="http://schemas.microsoft.com/office/powerpoint/2010/main" val="4026261195"/>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Box 1"/>
          <p:cNvSpPr txBox="1">
            <a:spLocks noChangeArrowheads="1"/>
          </p:cNvSpPr>
          <p:nvPr/>
        </p:nvSpPr>
        <p:spPr bwMode="auto">
          <a:xfrm>
            <a:off x="381000" y="1143000"/>
            <a:ext cx="81534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2400" b="1" u="sng">
                <a:solidFill>
                  <a:srgbClr val="FFFF00"/>
                </a:solidFill>
                <a:latin typeface="Calibri" pitchFamily="34" charset="0"/>
                <a:ea typeface="MS PGothic" pitchFamily="34" charset="-128"/>
              </a:rPr>
              <a:t>Copying is copying.                    Underlining is underlining.</a:t>
            </a:r>
          </a:p>
          <a:p>
            <a:pPr eaLnBrk="1" fontAlgn="base" hangingPunct="1">
              <a:spcBef>
                <a:spcPct val="0"/>
              </a:spcBef>
              <a:spcAft>
                <a:spcPct val="0"/>
              </a:spcAft>
            </a:pPr>
            <a:endParaRPr lang="en-US" sz="2400" b="1">
              <a:solidFill>
                <a:srgbClr val="FFFFFF"/>
              </a:solidFill>
              <a:latin typeface="Calibri" pitchFamily="34" charset="0"/>
              <a:ea typeface="MS PGothic" pitchFamily="34" charset="-128"/>
            </a:endParaRPr>
          </a:p>
          <a:p>
            <a:pPr eaLnBrk="1" fontAlgn="base" hangingPunct="1">
              <a:spcBef>
                <a:spcPct val="0"/>
              </a:spcBef>
              <a:spcAft>
                <a:spcPct val="0"/>
              </a:spcAft>
            </a:pPr>
            <a:r>
              <a:rPr lang="en-US" sz="2400" b="1">
                <a:solidFill>
                  <a:srgbClr val="FFFFFF"/>
                </a:solidFill>
                <a:latin typeface="Calibri" pitchFamily="34" charset="0"/>
                <a:ea typeface="MS PGothic" pitchFamily="34" charset="-128"/>
              </a:rPr>
              <a:t>“Creative note-taking requires </a:t>
            </a:r>
            <a:r>
              <a:rPr lang="en-US" sz="2400" b="1">
                <a:solidFill>
                  <a:srgbClr val="FFFF00"/>
                </a:solidFill>
                <a:latin typeface="Calibri" pitchFamily="34" charset="0"/>
                <a:ea typeface="MS PGothic" pitchFamily="34" charset="-128"/>
              </a:rPr>
              <a:t>extraction and reaction</a:t>
            </a:r>
            <a:r>
              <a:rPr lang="en-US" sz="2400" b="1">
                <a:solidFill>
                  <a:srgbClr val="FFFFFF"/>
                </a:solidFill>
                <a:latin typeface="Calibri" pitchFamily="34" charset="0"/>
                <a:ea typeface="MS PGothic" pitchFamily="34" charset="-128"/>
              </a:rPr>
              <a:t>.  The students’ ability to extract and  explain core ideas, concepts, and factual details is revealed in their notes.  </a:t>
            </a:r>
            <a:r>
              <a:rPr lang="en-US" sz="2400" b="1">
                <a:solidFill>
                  <a:srgbClr val="FFFF00"/>
                </a:solidFill>
                <a:latin typeface="Calibri" pitchFamily="34" charset="0"/>
                <a:ea typeface="MS PGothic" pitchFamily="34" charset="-128"/>
              </a:rPr>
              <a:t>(All Maps)</a:t>
            </a:r>
          </a:p>
          <a:p>
            <a:pPr eaLnBrk="1" fontAlgn="base" hangingPunct="1">
              <a:spcBef>
                <a:spcPct val="0"/>
              </a:spcBef>
              <a:spcAft>
                <a:spcPct val="0"/>
              </a:spcAft>
            </a:pPr>
            <a:endParaRPr lang="en-US" sz="2400" b="1">
              <a:solidFill>
                <a:srgbClr val="FFFFFF"/>
              </a:solidFill>
              <a:latin typeface="Calibri" pitchFamily="34" charset="0"/>
              <a:ea typeface="MS PGothic" pitchFamily="34" charset="-128"/>
            </a:endParaRPr>
          </a:p>
          <a:p>
            <a:pPr eaLnBrk="1" fontAlgn="base" hangingPunct="1">
              <a:spcBef>
                <a:spcPct val="0"/>
              </a:spcBef>
              <a:spcAft>
                <a:spcPct val="0"/>
              </a:spcAft>
            </a:pPr>
            <a:r>
              <a:rPr lang="en-US" sz="2400" b="1">
                <a:solidFill>
                  <a:srgbClr val="FFFFFF"/>
                </a:solidFill>
                <a:latin typeface="Calibri" pitchFamily="34" charset="0"/>
                <a:ea typeface="MS PGothic" pitchFamily="34" charset="-128"/>
              </a:rPr>
              <a:t>The students’ ability to </a:t>
            </a:r>
            <a:r>
              <a:rPr lang="en-US" sz="2400" b="1">
                <a:solidFill>
                  <a:srgbClr val="FFFF00"/>
                </a:solidFill>
                <a:latin typeface="Calibri" pitchFamily="34" charset="0"/>
                <a:ea typeface="MS PGothic" pitchFamily="34" charset="-128"/>
              </a:rPr>
              <a:t>sort and classify </a:t>
            </a:r>
            <a:r>
              <a:rPr lang="en-US" sz="2400" b="1">
                <a:solidFill>
                  <a:srgbClr val="FFFFFF"/>
                </a:solidFill>
                <a:latin typeface="Calibri" pitchFamily="34" charset="0"/>
                <a:ea typeface="MS PGothic" pitchFamily="34" charset="-128"/>
              </a:rPr>
              <a:t>these extractions is central to their comprehension of the texts’ meaning.   </a:t>
            </a:r>
            <a:r>
              <a:rPr lang="en-US" sz="2400" b="1">
                <a:solidFill>
                  <a:srgbClr val="FFFF00"/>
                </a:solidFill>
                <a:latin typeface="Calibri" pitchFamily="34" charset="0"/>
                <a:ea typeface="MS PGothic" pitchFamily="34" charset="-128"/>
              </a:rPr>
              <a:t>(Tree Map)</a:t>
            </a:r>
          </a:p>
          <a:p>
            <a:pPr eaLnBrk="1" fontAlgn="base" hangingPunct="1">
              <a:spcBef>
                <a:spcPct val="0"/>
              </a:spcBef>
              <a:spcAft>
                <a:spcPct val="0"/>
              </a:spcAft>
            </a:pPr>
            <a:endParaRPr lang="en-US" sz="2400" b="1">
              <a:solidFill>
                <a:srgbClr val="FFFFFF"/>
              </a:solidFill>
              <a:latin typeface="Calibri" pitchFamily="34" charset="0"/>
              <a:ea typeface="MS PGothic" pitchFamily="34" charset="-128"/>
            </a:endParaRPr>
          </a:p>
          <a:p>
            <a:pPr eaLnBrk="1" fontAlgn="base" hangingPunct="1">
              <a:spcBef>
                <a:spcPct val="0"/>
              </a:spcBef>
              <a:spcAft>
                <a:spcPct val="0"/>
              </a:spcAft>
            </a:pPr>
            <a:r>
              <a:rPr lang="en-US" sz="2400" b="1">
                <a:solidFill>
                  <a:srgbClr val="FFFFFF"/>
                </a:solidFill>
                <a:latin typeface="Calibri" pitchFamily="34" charset="0"/>
                <a:ea typeface="MS PGothic" pitchFamily="34" charset="-128"/>
              </a:rPr>
              <a:t>Their competence at </a:t>
            </a:r>
            <a:r>
              <a:rPr lang="en-US" sz="2400" b="1">
                <a:solidFill>
                  <a:srgbClr val="FFFF00"/>
                </a:solidFill>
                <a:latin typeface="Calibri" pitchFamily="34" charset="0"/>
                <a:ea typeface="MS PGothic" pitchFamily="34" charset="-128"/>
              </a:rPr>
              <a:t>commenting and responding </a:t>
            </a:r>
            <a:r>
              <a:rPr lang="en-US" sz="2400" b="1">
                <a:solidFill>
                  <a:srgbClr val="FFFFFF"/>
                </a:solidFill>
                <a:latin typeface="Calibri" pitchFamily="34" charset="0"/>
                <a:ea typeface="MS PGothic" pitchFamily="34" charset="-128"/>
              </a:rPr>
              <a:t>to the notes is a sign of interaction and ownership of the material.” (</a:t>
            </a:r>
            <a:r>
              <a:rPr lang="en-US" sz="2400" b="1">
                <a:solidFill>
                  <a:srgbClr val="FFFF00"/>
                </a:solidFill>
                <a:latin typeface="Calibri" pitchFamily="34" charset="0"/>
                <a:ea typeface="MS PGothic" pitchFamily="34" charset="-128"/>
              </a:rPr>
              <a:t>The Frame of Reference)</a:t>
            </a:r>
          </a:p>
          <a:p>
            <a:pPr eaLnBrk="1" fontAlgn="base" hangingPunct="1">
              <a:spcBef>
                <a:spcPct val="0"/>
              </a:spcBef>
              <a:spcAft>
                <a:spcPct val="0"/>
              </a:spcAft>
            </a:pPr>
            <a:r>
              <a:rPr lang="en-US" sz="2400" b="1">
                <a:solidFill>
                  <a:srgbClr val="FFFFFF"/>
                </a:solidFill>
                <a:latin typeface="Calibri" pitchFamily="34" charset="0"/>
                <a:ea typeface="MS PGothic" pitchFamily="34" charset="-128"/>
              </a:rPr>
              <a:t>  </a:t>
            </a:r>
          </a:p>
        </p:txBody>
      </p:sp>
      <p:sp>
        <p:nvSpPr>
          <p:cNvPr id="49155" name="TextBox 2"/>
          <p:cNvSpPr txBox="1">
            <a:spLocks noChangeArrowheads="1"/>
          </p:cNvSpPr>
          <p:nvPr/>
        </p:nvSpPr>
        <p:spPr bwMode="auto">
          <a:xfrm>
            <a:off x="838200" y="304800"/>
            <a:ext cx="716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600" b="1">
                <a:solidFill>
                  <a:srgbClr val="FFFFFF"/>
                </a:solidFill>
                <a:latin typeface="Calibri" pitchFamily="34" charset="0"/>
                <a:ea typeface="MS PGothic" pitchFamily="34" charset="-128"/>
              </a:rPr>
              <a:t>CREATIVE NOTETAKING</a:t>
            </a:r>
          </a:p>
        </p:txBody>
      </p:sp>
    </p:spTree>
    <p:extLst>
      <p:ext uri="{BB962C8B-B14F-4D97-AF65-F5344CB8AC3E}">
        <p14:creationId xmlns:p14="http://schemas.microsoft.com/office/powerpoint/2010/main" val="10754690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457200" y="1219200"/>
            <a:ext cx="8077200" cy="4246563"/>
          </a:xfrm>
          <a:prstGeom prst="rect">
            <a:avLst/>
          </a:prstGeom>
          <a:solidFill>
            <a:schemeClr val="accent2"/>
          </a:solidFill>
          <a:ln w="38100">
            <a:solidFill>
              <a:srgbClr val="FFFF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3600" b="1" i="1">
                <a:solidFill>
                  <a:srgbClr val="FFFFFF"/>
                </a:solidFill>
                <a:ea typeface="MS PGothic" pitchFamily="34" charset="-128"/>
              </a:rPr>
              <a:t>“In order to remember, the mind must sort through information and store what is important and discard what is not important.  </a:t>
            </a:r>
          </a:p>
          <a:p>
            <a:pPr eaLnBrk="1" fontAlgn="base" hangingPunct="1">
              <a:spcBef>
                <a:spcPct val="50000"/>
              </a:spcBef>
              <a:spcAft>
                <a:spcPct val="0"/>
              </a:spcAft>
            </a:pPr>
            <a:r>
              <a:rPr lang="en-US" sz="3600" b="1" i="1">
                <a:solidFill>
                  <a:srgbClr val="FFFFFF"/>
                </a:solidFill>
                <a:ea typeface="MS PGothic" pitchFamily="34" charset="-128"/>
              </a:rPr>
              <a:t>In order to remember the important parts of text, the mind needs to sort against the structure of the text.”</a:t>
            </a:r>
          </a:p>
        </p:txBody>
      </p:sp>
      <p:sp>
        <p:nvSpPr>
          <p:cNvPr id="50179" name="Rectangle 4"/>
          <p:cNvSpPr>
            <a:spLocks noChangeArrowheads="1"/>
          </p:cNvSpPr>
          <p:nvPr/>
        </p:nvSpPr>
        <p:spPr bwMode="auto">
          <a:xfrm>
            <a:off x="228600" y="6019800"/>
            <a:ext cx="8347075"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50000"/>
              </a:spcBef>
              <a:spcAft>
                <a:spcPct val="0"/>
              </a:spcAft>
            </a:pPr>
            <a:r>
              <a:rPr lang="en-US" sz="2000" b="1">
                <a:solidFill>
                  <a:srgbClr val="FFFFFF"/>
                </a:solidFill>
                <a:latin typeface="Arial" pitchFamily="34" charset="0"/>
              </a:rPr>
              <a:t>“Building Learning Structures Inside the Head” Ruby Payne, Ph.D. </a:t>
            </a:r>
          </a:p>
          <a:p>
            <a:pPr fontAlgn="base">
              <a:spcBef>
                <a:spcPct val="50000"/>
              </a:spcBef>
              <a:spcAft>
                <a:spcPct val="0"/>
              </a:spcAft>
            </a:pPr>
            <a:r>
              <a:rPr lang="en-US" sz="2000" b="1">
                <a:solidFill>
                  <a:srgbClr val="FFFFFF"/>
                </a:solidFill>
                <a:latin typeface="Arial" pitchFamily="34" charset="0"/>
              </a:rPr>
              <a:t>				Page 142</a:t>
            </a:r>
          </a:p>
        </p:txBody>
      </p:sp>
      <p:sp>
        <p:nvSpPr>
          <p:cNvPr id="50180" name="Text Box 5"/>
          <p:cNvSpPr txBox="1">
            <a:spLocks noChangeArrowheads="1"/>
          </p:cNvSpPr>
          <p:nvPr/>
        </p:nvSpPr>
        <p:spPr bwMode="auto">
          <a:xfrm>
            <a:off x="838200" y="228600"/>
            <a:ext cx="7467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00"/>
                </a:solidFill>
                <a:ea typeface="MS PGothic" pitchFamily="34" charset="-128"/>
              </a:rPr>
              <a:t>Organizational Patterns</a:t>
            </a:r>
          </a:p>
        </p:txBody>
      </p:sp>
    </p:spTree>
    <p:extLst>
      <p:ext uri="{BB962C8B-B14F-4D97-AF65-F5344CB8AC3E}">
        <p14:creationId xmlns:p14="http://schemas.microsoft.com/office/powerpoint/2010/main" val="2862230193"/>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457200" y="838200"/>
            <a:ext cx="8153400" cy="4046538"/>
          </a:xfrm>
          <a:prstGeom prst="rect">
            <a:avLst/>
          </a:prstGeom>
          <a:solidFill>
            <a:schemeClr val="accent1">
              <a:lumMod val="50000"/>
            </a:schemeClr>
          </a:solidFill>
          <a:ln w="38100">
            <a:solidFill>
              <a:srgbClr val="FFFF00"/>
            </a:solidFill>
            <a:miter lim="800000"/>
            <a:headEnd/>
            <a:tailEnd/>
          </a:ln>
        </p:spPr>
        <p:txBody>
          <a:bodyPr>
            <a:spAutoFit/>
          </a:bodyPr>
          <a:lstStyle/>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p:txBody>
      </p:sp>
      <p:sp>
        <p:nvSpPr>
          <p:cNvPr id="51203" name="Text Box 5"/>
          <p:cNvSpPr txBox="1">
            <a:spLocks noChangeArrowheads="1"/>
          </p:cNvSpPr>
          <p:nvPr/>
        </p:nvSpPr>
        <p:spPr bwMode="auto">
          <a:xfrm>
            <a:off x="838200" y="228600"/>
            <a:ext cx="7467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00"/>
                </a:solidFill>
                <a:ea typeface="MS PGothic" pitchFamily="34" charset="-128"/>
              </a:rPr>
              <a:t>Organizational Patterns</a:t>
            </a:r>
          </a:p>
        </p:txBody>
      </p:sp>
      <p:pic>
        <p:nvPicPr>
          <p:cNvPr id="51204" name="Picture 4" descr="Stick Guy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67640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5"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381000"/>
            <a:ext cx="842963"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6" name="TextBox 7"/>
          <p:cNvSpPr txBox="1">
            <a:spLocks noChangeArrowheads="1"/>
          </p:cNvSpPr>
          <p:nvPr/>
        </p:nvSpPr>
        <p:spPr bwMode="auto">
          <a:xfrm>
            <a:off x="1905000" y="1524000"/>
            <a:ext cx="3684588"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4400" b="1">
                <a:solidFill>
                  <a:srgbClr val="FFFFFF"/>
                </a:solidFill>
                <a:ea typeface="MS PGothic" pitchFamily="34" charset="-128"/>
              </a:rPr>
              <a:t>AND NOW…</a:t>
            </a:r>
          </a:p>
          <a:p>
            <a:pPr eaLnBrk="1" fontAlgn="base" hangingPunct="1">
              <a:spcBef>
                <a:spcPct val="0"/>
              </a:spcBef>
              <a:spcAft>
                <a:spcPct val="0"/>
              </a:spcAft>
            </a:pPr>
            <a:r>
              <a:rPr lang="en-US" sz="4400" b="1">
                <a:solidFill>
                  <a:srgbClr val="FFFFFF"/>
                </a:solidFill>
                <a:ea typeface="MS PGothic" pitchFamily="34" charset="-128"/>
              </a:rPr>
              <a:t> IT IS</a:t>
            </a:r>
          </a:p>
          <a:p>
            <a:pPr eaLnBrk="1" fontAlgn="base" hangingPunct="1">
              <a:spcBef>
                <a:spcPct val="0"/>
              </a:spcBef>
              <a:spcAft>
                <a:spcPct val="0"/>
              </a:spcAft>
            </a:pPr>
            <a:r>
              <a:rPr lang="en-US" sz="4400" b="1">
                <a:solidFill>
                  <a:srgbClr val="FFFFFF"/>
                </a:solidFill>
                <a:ea typeface="MS PGothic" pitchFamily="34" charset="-128"/>
              </a:rPr>
              <a:t> YOUR TURN</a:t>
            </a:r>
          </a:p>
          <a:p>
            <a:pPr eaLnBrk="1" fontAlgn="base" hangingPunct="1">
              <a:spcBef>
                <a:spcPct val="0"/>
              </a:spcBef>
              <a:spcAft>
                <a:spcPct val="0"/>
              </a:spcAft>
            </a:pPr>
            <a:r>
              <a:rPr lang="en-US" sz="4400" b="1">
                <a:solidFill>
                  <a:srgbClr val="FFFFFF"/>
                </a:solidFill>
                <a:ea typeface="MS PGothic" pitchFamily="34" charset="-128"/>
              </a:rPr>
              <a:t> </a:t>
            </a:r>
          </a:p>
          <a:p>
            <a:pPr eaLnBrk="1" fontAlgn="base" hangingPunct="1">
              <a:spcBef>
                <a:spcPct val="0"/>
              </a:spcBef>
              <a:spcAft>
                <a:spcPct val="0"/>
              </a:spcAft>
            </a:pPr>
            <a:endParaRPr lang="en-US" sz="4400" b="1">
              <a:solidFill>
                <a:srgbClr val="FFFFFF"/>
              </a:solidFill>
              <a:ea typeface="MS PGothic" pitchFamily="34" charset="-128"/>
            </a:endParaRPr>
          </a:p>
        </p:txBody>
      </p:sp>
      <p:pic>
        <p:nvPicPr>
          <p:cNvPr id="51207" name="Picture 5" descr="C:\Users\ThinkingMaps\Desktop\Clip Art\Constructing\adults planning.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2286000"/>
            <a:ext cx="2743200"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9971231"/>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4"/>
          <p:cNvSpPr txBox="1">
            <a:spLocks noChangeArrowheads="1"/>
          </p:cNvSpPr>
          <p:nvPr/>
        </p:nvSpPr>
        <p:spPr bwMode="auto">
          <a:xfrm>
            <a:off x="0" y="914400"/>
            <a:ext cx="9144000" cy="2438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Sample Passage</a:t>
            </a:r>
          </a:p>
          <a:p>
            <a:pPr eaLnBrk="1" fontAlgn="base" hangingPunct="1">
              <a:spcBef>
                <a:spcPct val="50000"/>
              </a:spcBef>
              <a:spcAft>
                <a:spcPct val="0"/>
              </a:spcAft>
            </a:pPr>
            <a:r>
              <a:rPr lang="en-US" sz="2000" b="1" i="1">
                <a:solidFill>
                  <a:srgbClr val="000000"/>
                </a:solidFill>
                <a:ea typeface="MS PGothic" pitchFamily="34" charset="-128"/>
              </a:rPr>
              <a:t>The water is cleaned at the water treatment plant.  This cleaning is done in steps.  First, the water is poured into a large tank.  Then, it is mixed with a substance that causes sticky clumps to form.  The clumps settle on the bottom of the tank and the cleaner water moves on.  The water still needs more cleaning.  In the second step, water is poured through a layer of gravel.</a:t>
            </a:r>
          </a:p>
        </p:txBody>
      </p:sp>
      <p:pic>
        <p:nvPicPr>
          <p:cNvPr id="104454" name="Picture 6"/>
          <p:cNvPicPr>
            <a:picLocks noChangeAspect="1" noChangeArrowheads="1"/>
          </p:cNvPicPr>
          <p:nvPr/>
        </p:nvPicPr>
        <p:blipFill>
          <a:blip r:embed="rId3">
            <a:extLst>
              <a:ext uri="{28A0092B-C50C-407E-A947-70E740481C1C}">
                <a14:useLocalDpi xmlns:a14="http://schemas.microsoft.com/office/drawing/2010/main" val="0"/>
              </a:ext>
            </a:extLst>
          </a:blip>
          <a:srcRect r="4588"/>
          <a:stretch>
            <a:fillRect/>
          </a:stretch>
        </p:blipFill>
        <p:spPr bwMode="auto">
          <a:xfrm>
            <a:off x="0" y="3505200"/>
            <a:ext cx="61722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Text Box 7"/>
          <p:cNvSpPr txBox="1">
            <a:spLocks noChangeArrowheads="1"/>
          </p:cNvSpPr>
          <p:nvPr/>
        </p:nvSpPr>
        <p:spPr bwMode="auto">
          <a:xfrm>
            <a:off x="7772400" y="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144</a:t>
            </a:r>
          </a:p>
        </p:txBody>
      </p:sp>
      <p:sp>
        <p:nvSpPr>
          <p:cNvPr id="104456" name="Text Box 8"/>
          <p:cNvSpPr txBox="1">
            <a:spLocks noChangeArrowheads="1"/>
          </p:cNvSpPr>
          <p:nvPr/>
        </p:nvSpPr>
        <p:spPr bwMode="auto">
          <a:xfrm>
            <a:off x="6172200" y="3505200"/>
            <a:ext cx="2971800" cy="21336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Breaking the Code</a:t>
            </a:r>
          </a:p>
          <a:p>
            <a:pPr eaLnBrk="1" fontAlgn="base" hangingPunct="1">
              <a:spcBef>
                <a:spcPct val="50000"/>
              </a:spcBef>
              <a:spcAft>
                <a:spcPct val="0"/>
              </a:spcAft>
            </a:pPr>
            <a:r>
              <a:rPr lang="en-US" sz="2000" b="1" i="1">
                <a:solidFill>
                  <a:srgbClr val="000000"/>
                </a:solidFill>
                <a:ea typeface="MS PGothic" pitchFamily="34" charset="-128"/>
              </a:rPr>
              <a:t>On (date), not long after, now, as, before, after, when, first, second, then, finally, during, until.</a:t>
            </a:r>
          </a:p>
        </p:txBody>
      </p:sp>
      <p:sp>
        <p:nvSpPr>
          <p:cNvPr id="52230" name="Text Box 9"/>
          <p:cNvSpPr txBox="1">
            <a:spLocks noChangeArrowheads="1"/>
          </p:cNvSpPr>
          <p:nvPr/>
        </p:nvSpPr>
        <p:spPr bwMode="auto">
          <a:xfrm>
            <a:off x="838200" y="-195263"/>
            <a:ext cx="74676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FF"/>
                </a:solidFill>
                <a:ea typeface="MS PGothic" pitchFamily="34" charset="-128"/>
              </a:rPr>
              <a:t>What Is the Organizational Pattern/</a:t>
            </a:r>
          </a:p>
          <a:p>
            <a:pPr algn="ctr" eaLnBrk="1" fontAlgn="base" hangingPunct="1">
              <a:spcBef>
                <a:spcPct val="50000"/>
              </a:spcBef>
              <a:spcAft>
                <a:spcPct val="0"/>
              </a:spcAft>
            </a:pPr>
            <a:r>
              <a:rPr lang="en-US" sz="2800" b="1">
                <a:solidFill>
                  <a:srgbClr val="FFFFFF"/>
                </a:solidFill>
                <a:ea typeface="MS PGothic" pitchFamily="34" charset="-128"/>
              </a:rPr>
              <a:t>Text Structure?</a:t>
            </a:r>
          </a:p>
        </p:txBody>
      </p:sp>
      <p:grpSp>
        <p:nvGrpSpPr>
          <p:cNvPr id="2" name="Group 13"/>
          <p:cNvGrpSpPr>
            <a:grpSpLocks/>
          </p:cNvGrpSpPr>
          <p:nvPr/>
        </p:nvGrpSpPr>
        <p:grpSpPr bwMode="auto">
          <a:xfrm>
            <a:off x="838200" y="1752600"/>
            <a:ext cx="6096000" cy="1295400"/>
            <a:chOff x="528" y="1104"/>
            <a:chExt cx="3840" cy="816"/>
          </a:xfrm>
        </p:grpSpPr>
        <p:sp>
          <p:nvSpPr>
            <p:cNvPr id="52233" name="Oval 10"/>
            <p:cNvSpPr>
              <a:spLocks noChangeArrowheads="1"/>
            </p:cNvSpPr>
            <p:nvPr/>
          </p:nvSpPr>
          <p:spPr bwMode="auto">
            <a:xfrm>
              <a:off x="528" y="1104"/>
              <a:ext cx="528" cy="24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52234" name="Oval 11"/>
            <p:cNvSpPr>
              <a:spLocks noChangeArrowheads="1"/>
            </p:cNvSpPr>
            <p:nvPr/>
          </p:nvSpPr>
          <p:spPr bwMode="auto">
            <a:xfrm>
              <a:off x="3840" y="1104"/>
              <a:ext cx="528" cy="24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52235" name="Oval 12"/>
            <p:cNvSpPr>
              <a:spLocks noChangeArrowheads="1"/>
            </p:cNvSpPr>
            <p:nvPr/>
          </p:nvSpPr>
          <p:spPr bwMode="auto">
            <a:xfrm>
              <a:off x="1200" y="1680"/>
              <a:ext cx="1584" cy="24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sp>
        <p:nvSpPr>
          <p:cNvPr id="11" name="TextBox 10"/>
          <p:cNvSpPr txBox="1">
            <a:spLocks noChangeArrowheads="1"/>
          </p:cNvSpPr>
          <p:nvPr/>
        </p:nvSpPr>
        <p:spPr bwMode="auto">
          <a:xfrm>
            <a:off x="5729288" y="5641975"/>
            <a:ext cx="3519487" cy="1016000"/>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000" b="1">
                <a:solidFill>
                  <a:srgbClr val="FFFFFF"/>
                </a:solidFill>
                <a:latin typeface="Calibri" pitchFamily="34" charset="0"/>
                <a:ea typeface="MS PGothic" pitchFamily="34" charset="-128"/>
              </a:rPr>
              <a:t>Author’s Purpose:  to sequence </a:t>
            </a:r>
          </a:p>
          <a:p>
            <a:pPr eaLnBrk="1" fontAlgn="base" hangingPunct="1">
              <a:spcBef>
                <a:spcPct val="0"/>
              </a:spcBef>
              <a:spcAft>
                <a:spcPct val="0"/>
              </a:spcAft>
            </a:pPr>
            <a:r>
              <a:rPr lang="en-US" sz="2000" b="1">
                <a:solidFill>
                  <a:srgbClr val="FFFFFF"/>
                </a:solidFill>
                <a:latin typeface="Calibri" pitchFamily="34" charset="0"/>
                <a:ea typeface="MS PGothic" pitchFamily="34" charset="-128"/>
              </a:rPr>
              <a:t>the steps in cleaning water</a:t>
            </a:r>
          </a:p>
          <a:p>
            <a:pPr eaLnBrk="1" fontAlgn="base" hangingPunct="1">
              <a:spcBef>
                <a:spcPct val="0"/>
              </a:spcBef>
              <a:spcAft>
                <a:spcPct val="0"/>
              </a:spcAft>
            </a:pPr>
            <a:r>
              <a:rPr lang="en-US" sz="2000" b="1">
                <a:solidFill>
                  <a:srgbClr val="FFFFFF"/>
                </a:solidFill>
                <a:latin typeface="Calibri" pitchFamily="34" charset="0"/>
                <a:ea typeface="MS PGothic" pitchFamily="34" charset="-128"/>
              </a:rPr>
              <a:t>at the water treatment plant</a:t>
            </a:r>
          </a:p>
        </p:txBody>
      </p:sp>
    </p:spTree>
    <p:extLst>
      <p:ext uri="{BB962C8B-B14F-4D97-AF65-F5344CB8AC3E}">
        <p14:creationId xmlns:p14="http://schemas.microsoft.com/office/powerpoint/2010/main" val="6402585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4456"/>
                                        </p:tgtEl>
                                        <p:attrNameLst>
                                          <p:attrName>style.visibility</p:attrName>
                                        </p:attrNameLst>
                                      </p:cBhvr>
                                      <p:to>
                                        <p:strVal val="visible"/>
                                      </p:to>
                                    </p:set>
                                    <p:anim calcmode="lin" valueType="num">
                                      <p:cBhvr additive="base">
                                        <p:cTn id="7" dur="500" fill="hold"/>
                                        <p:tgtEl>
                                          <p:spTgt spid="104456"/>
                                        </p:tgtEl>
                                        <p:attrNameLst>
                                          <p:attrName>ppt_x</p:attrName>
                                        </p:attrNameLst>
                                      </p:cBhvr>
                                      <p:tavLst>
                                        <p:tav tm="0">
                                          <p:val>
                                            <p:strVal val="1+#ppt_w/2"/>
                                          </p:val>
                                        </p:tav>
                                        <p:tav tm="100000">
                                          <p:val>
                                            <p:strVal val="#ppt_x"/>
                                          </p:val>
                                        </p:tav>
                                      </p:tavLst>
                                    </p:anim>
                                    <p:anim calcmode="lin" valueType="num">
                                      <p:cBhvr additive="base">
                                        <p:cTn id="8" dur="500" fill="hold"/>
                                        <p:tgtEl>
                                          <p:spTgt spid="10445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04454"/>
                                        </p:tgtEl>
                                        <p:attrNameLst>
                                          <p:attrName>style.visibility</p:attrName>
                                        </p:attrNameLst>
                                      </p:cBhvr>
                                      <p:to>
                                        <p:strVal val="visible"/>
                                      </p:to>
                                    </p:set>
                                    <p:anim calcmode="lin" valueType="num">
                                      <p:cBhvr additive="base">
                                        <p:cTn id="18" dur="500" fill="hold"/>
                                        <p:tgtEl>
                                          <p:spTgt spid="104454"/>
                                        </p:tgtEl>
                                        <p:attrNameLst>
                                          <p:attrName>ppt_x</p:attrName>
                                        </p:attrNameLst>
                                      </p:cBhvr>
                                      <p:tavLst>
                                        <p:tav tm="0">
                                          <p:val>
                                            <p:strVal val="#ppt_x"/>
                                          </p:val>
                                        </p:tav>
                                        <p:tav tm="100000">
                                          <p:val>
                                            <p:strVal val="#ppt_x"/>
                                          </p:val>
                                        </p:tav>
                                      </p:tavLst>
                                    </p:anim>
                                    <p:anim calcmode="lin" valueType="num">
                                      <p:cBhvr additive="base">
                                        <p:cTn id="19" dur="500" fill="hold"/>
                                        <p:tgtEl>
                                          <p:spTgt spid="10445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accel="50000" decel="5000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6"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762000" y="1219200"/>
            <a:ext cx="7924800" cy="1524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Sample Passage</a:t>
            </a:r>
          </a:p>
          <a:p>
            <a:pPr eaLnBrk="1" fontAlgn="base" hangingPunct="1">
              <a:spcBef>
                <a:spcPct val="50000"/>
              </a:spcBef>
              <a:spcAft>
                <a:spcPct val="0"/>
              </a:spcAft>
            </a:pPr>
            <a:r>
              <a:rPr lang="en-US" sz="2000" b="1" i="1">
                <a:solidFill>
                  <a:srgbClr val="000000"/>
                </a:solidFill>
                <a:ea typeface="MS PGothic" pitchFamily="34" charset="-128"/>
              </a:rPr>
              <a:t>Lewis and Clark were both strong leaders but different from each other.  Lewis liked to walk on the riverbank ahead of everyone.  Clark guided the boat along the river.</a:t>
            </a:r>
          </a:p>
        </p:txBody>
      </p:sp>
      <p:pic>
        <p:nvPicPr>
          <p:cNvPr id="1065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124200"/>
            <a:ext cx="4800600" cy="312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3" name="Text Box 7"/>
          <p:cNvSpPr txBox="1">
            <a:spLocks noChangeArrowheads="1"/>
          </p:cNvSpPr>
          <p:nvPr/>
        </p:nvSpPr>
        <p:spPr bwMode="auto">
          <a:xfrm>
            <a:off x="6019800" y="2741613"/>
            <a:ext cx="2971800" cy="33528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Breaking the Code</a:t>
            </a:r>
          </a:p>
          <a:p>
            <a:pPr eaLnBrk="1" fontAlgn="base" hangingPunct="1">
              <a:spcBef>
                <a:spcPct val="50000"/>
              </a:spcBef>
              <a:spcAft>
                <a:spcPct val="0"/>
              </a:spcAft>
            </a:pPr>
            <a:r>
              <a:rPr lang="en-US" sz="2000" b="1" i="1">
                <a:solidFill>
                  <a:srgbClr val="000000"/>
                </a:solidFill>
                <a:ea typeface="MS PGothic" pitchFamily="34" charset="-128"/>
              </a:rPr>
              <a:t>However; but, as well as, on the other hand, not only…but also, either…or, while, although, similarly, yet unless, meanwhile, nevertheless, otherwise, compared to, and despite.</a:t>
            </a:r>
          </a:p>
        </p:txBody>
      </p:sp>
      <p:sp>
        <p:nvSpPr>
          <p:cNvPr id="53253" name="Text Box 8"/>
          <p:cNvSpPr txBox="1">
            <a:spLocks noChangeArrowheads="1"/>
          </p:cNvSpPr>
          <p:nvPr/>
        </p:nvSpPr>
        <p:spPr bwMode="auto">
          <a:xfrm>
            <a:off x="7772400" y="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145</a:t>
            </a:r>
          </a:p>
        </p:txBody>
      </p:sp>
      <p:sp>
        <p:nvSpPr>
          <p:cNvPr id="53254" name="Text Box 9"/>
          <p:cNvSpPr txBox="1">
            <a:spLocks noChangeArrowheads="1"/>
          </p:cNvSpPr>
          <p:nvPr/>
        </p:nvSpPr>
        <p:spPr bwMode="auto">
          <a:xfrm>
            <a:off x="838200" y="74613"/>
            <a:ext cx="74676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FF"/>
                </a:solidFill>
                <a:ea typeface="MS PGothic" pitchFamily="34" charset="-128"/>
              </a:rPr>
              <a:t>What Is the Organizational Pattern/</a:t>
            </a:r>
          </a:p>
          <a:p>
            <a:pPr algn="ctr" eaLnBrk="1" fontAlgn="base" hangingPunct="1">
              <a:spcBef>
                <a:spcPct val="50000"/>
              </a:spcBef>
              <a:spcAft>
                <a:spcPct val="0"/>
              </a:spcAft>
            </a:pPr>
            <a:r>
              <a:rPr lang="en-US" sz="2800" b="1">
                <a:solidFill>
                  <a:srgbClr val="FFFFFF"/>
                </a:solidFill>
                <a:ea typeface="MS PGothic" pitchFamily="34" charset="-128"/>
              </a:rPr>
              <a:t>Text Structure?</a:t>
            </a:r>
          </a:p>
        </p:txBody>
      </p:sp>
      <p:sp>
        <p:nvSpPr>
          <p:cNvPr id="106506" name="Oval 10"/>
          <p:cNvSpPr>
            <a:spLocks noChangeArrowheads="1"/>
          </p:cNvSpPr>
          <p:nvPr/>
        </p:nvSpPr>
        <p:spPr bwMode="auto">
          <a:xfrm>
            <a:off x="5867400" y="1752600"/>
            <a:ext cx="1676400" cy="3810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8" name="TextBox 10"/>
          <p:cNvSpPr txBox="1">
            <a:spLocks noChangeArrowheads="1"/>
          </p:cNvSpPr>
          <p:nvPr/>
        </p:nvSpPr>
        <p:spPr bwMode="auto">
          <a:xfrm>
            <a:off x="5438775" y="6145213"/>
            <a:ext cx="3903663" cy="708025"/>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000" b="1">
                <a:solidFill>
                  <a:srgbClr val="FFFFFF"/>
                </a:solidFill>
                <a:latin typeface="Calibri" pitchFamily="34" charset="0"/>
                <a:ea typeface="MS PGothic" pitchFamily="34" charset="-128"/>
              </a:rPr>
              <a:t>Author’s Purpose:  to compare and</a:t>
            </a:r>
          </a:p>
          <a:p>
            <a:pPr eaLnBrk="1" fontAlgn="base" hangingPunct="1">
              <a:spcBef>
                <a:spcPct val="0"/>
              </a:spcBef>
              <a:spcAft>
                <a:spcPct val="0"/>
              </a:spcAft>
            </a:pPr>
            <a:r>
              <a:rPr lang="en-US" sz="2000" b="1">
                <a:solidFill>
                  <a:srgbClr val="FFFFFF"/>
                </a:solidFill>
                <a:latin typeface="Calibri" pitchFamily="34" charset="0"/>
                <a:ea typeface="MS PGothic" pitchFamily="34" charset="-128"/>
              </a:rPr>
              <a:t>contrast Lewis and Clark</a:t>
            </a:r>
          </a:p>
        </p:txBody>
      </p:sp>
    </p:spTree>
    <p:extLst>
      <p:ext uri="{BB962C8B-B14F-4D97-AF65-F5344CB8AC3E}">
        <p14:creationId xmlns:p14="http://schemas.microsoft.com/office/powerpoint/2010/main" val="34401208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6501"/>
                                        </p:tgtEl>
                                        <p:attrNameLst>
                                          <p:attrName>style.visibility</p:attrName>
                                        </p:attrNameLst>
                                      </p:cBhvr>
                                      <p:to>
                                        <p:strVal val="visible"/>
                                      </p:to>
                                    </p:set>
                                    <p:anim calcmode="lin" valueType="num">
                                      <p:cBhvr additive="base">
                                        <p:cTn id="7" dur="500" fill="hold"/>
                                        <p:tgtEl>
                                          <p:spTgt spid="106501"/>
                                        </p:tgtEl>
                                        <p:attrNameLst>
                                          <p:attrName>ppt_x</p:attrName>
                                        </p:attrNameLst>
                                      </p:cBhvr>
                                      <p:tavLst>
                                        <p:tav tm="0">
                                          <p:val>
                                            <p:strVal val="#ppt_x"/>
                                          </p:val>
                                        </p:tav>
                                        <p:tav tm="100000">
                                          <p:val>
                                            <p:strVal val="#ppt_x"/>
                                          </p:val>
                                        </p:tav>
                                      </p:tavLst>
                                    </p:anim>
                                    <p:anim calcmode="lin" valueType="num">
                                      <p:cBhvr additive="base">
                                        <p:cTn id="8" dur="500" fill="hold"/>
                                        <p:tgtEl>
                                          <p:spTgt spid="10650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6503"/>
                                        </p:tgtEl>
                                        <p:attrNameLst>
                                          <p:attrName>style.visibility</p:attrName>
                                        </p:attrNameLst>
                                      </p:cBhvr>
                                      <p:to>
                                        <p:strVal val="visible"/>
                                      </p:to>
                                    </p:set>
                                    <p:anim calcmode="lin" valueType="num">
                                      <p:cBhvr additive="base">
                                        <p:cTn id="13" dur="500" fill="hold"/>
                                        <p:tgtEl>
                                          <p:spTgt spid="106503"/>
                                        </p:tgtEl>
                                        <p:attrNameLst>
                                          <p:attrName>ppt_x</p:attrName>
                                        </p:attrNameLst>
                                      </p:cBhvr>
                                      <p:tavLst>
                                        <p:tav tm="0">
                                          <p:val>
                                            <p:strVal val="1+#ppt_w/2"/>
                                          </p:val>
                                        </p:tav>
                                        <p:tav tm="100000">
                                          <p:val>
                                            <p:strVal val="#ppt_x"/>
                                          </p:val>
                                        </p:tav>
                                      </p:tavLst>
                                    </p:anim>
                                    <p:anim calcmode="lin" valueType="num">
                                      <p:cBhvr additive="base">
                                        <p:cTn id="14" dur="500" fill="hold"/>
                                        <p:tgtEl>
                                          <p:spTgt spid="10650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06506"/>
                                        </p:tgtEl>
                                        <p:attrNameLst>
                                          <p:attrName>style.visibility</p:attrName>
                                        </p:attrNameLst>
                                      </p:cBhvr>
                                      <p:to>
                                        <p:strVal val="visible"/>
                                      </p:to>
                                    </p:set>
                                    <p:animEffect transition="in" filter="blinds(horizontal)">
                                      <p:cBhvr>
                                        <p:cTn id="19" dur="500"/>
                                        <p:tgtEl>
                                          <p:spTgt spid="10650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7"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900" decel="100000" fill="hold"/>
                                        <p:tgtEl>
                                          <p:spTgt spid="8"/>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3" grpId="0" animBg="1"/>
      <p:bldP spid="106506"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p:cNvSpPr txBox="1">
            <a:spLocks noChangeArrowheads="1"/>
          </p:cNvSpPr>
          <p:nvPr/>
        </p:nvSpPr>
        <p:spPr bwMode="auto">
          <a:xfrm>
            <a:off x="762000" y="1219200"/>
            <a:ext cx="7924800" cy="1524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Sample Passage</a:t>
            </a:r>
          </a:p>
          <a:p>
            <a:pPr eaLnBrk="1" fontAlgn="base" hangingPunct="1">
              <a:spcBef>
                <a:spcPct val="50000"/>
              </a:spcBef>
              <a:spcAft>
                <a:spcPct val="0"/>
              </a:spcAft>
            </a:pPr>
            <a:r>
              <a:rPr lang="en-US" sz="2000" b="1" i="1">
                <a:solidFill>
                  <a:srgbClr val="000000"/>
                </a:solidFill>
                <a:ea typeface="MS PGothic" pitchFamily="34" charset="-128"/>
              </a:rPr>
              <a:t>Scientists come to the Antarctic to study the weather and the ice.  Scientists also want to learn more about how animals live in this harsh climate.</a:t>
            </a:r>
          </a:p>
        </p:txBody>
      </p:sp>
      <p:sp>
        <p:nvSpPr>
          <p:cNvPr id="110597" name="Text Box 5"/>
          <p:cNvSpPr txBox="1">
            <a:spLocks noChangeArrowheads="1"/>
          </p:cNvSpPr>
          <p:nvPr/>
        </p:nvSpPr>
        <p:spPr bwMode="auto">
          <a:xfrm>
            <a:off x="5638800" y="3124200"/>
            <a:ext cx="2971800" cy="2743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Breaking the Code</a:t>
            </a:r>
          </a:p>
          <a:p>
            <a:pPr eaLnBrk="1" fontAlgn="base" hangingPunct="1">
              <a:spcBef>
                <a:spcPct val="50000"/>
              </a:spcBef>
              <a:spcAft>
                <a:spcPct val="0"/>
              </a:spcAft>
            </a:pPr>
            <a:r>
              <a:rPr lang="en-US" sz="2000" b="1" i="1">
                <a:solidFill>
                  <a:srgbClr val="000000"/>
                </a:solidFill>
                <a:ea typeface="MS PGothic" pitchFamily="34" charset="-128"/>
              </a:rPr>
              <a:t>because, cause, since therefore, consequently, as a result, this led to, so, so that, nevertheless, accordingly, if…then, and thus.</a:t>
            </a:r>
          </a:p>
        </p:txBody>
      </p:sp>
      <p:sp>
        <p:nvSpPr>
          <p:cNvPr id="54276" name="Text Box 6"/>
          <p:cNvSpPr txBox="1">
            <a:spLocks noChangeArrowheads="1"/>
          </p:cNvSpPr>
          <p:nvPr/>
        </p:nvSpPr>
        <p:spPr bwMode="auto">
          <a:xfrm>
            <a:off x="7772400" y="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145</a:t>
            </a:r>
          </a:p>
        </p:txBody>
      </p:sp>
      <p:pic>
        <p:nvPicPr>
          <p:cNvPr id="1105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048000"/>
            <a:ext cx="42672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8" name="Text Box 8"/>
          <p:cNvSpPr txBox="1">
            <a:spLocks noChangeArrowheads="1"/>
          </p:cNvSpPr>
          <p:nvPr/>
        </p:nvSpPr>
        <p:spPr bwMode="auto">
          <a:xfrm>
            <a:off x="914400" y="533400"/>
            <a:ext cx="7467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FF"/>
                </a:solidFill>
                <a:ea typeface="MS PGothic" pitchFamily="34" charset="-128"/>
              </a:rPr>
              <a:t>What Is the Organizational Pattern?</a:t>
            </a:r>
          </a:p>
        </p:txBody>
      </p:sp>
      <p:sp>
        <p:nvSpPr>
          <p:cNvPr id="7" name="TextBox 6"/>
          <p:cNvSpPr txBox="1">
            <a:spLocks noChangeArrowheads="1"/>
          </p:cNvSpPr>
          <p:nvPr/>
        </p:nvSpPr>
        <p:spPr bwMode="auto">
          <a:xfrm>
            <a:off x="5408613" y="5934075"/>
            <a:ext cx="3725862" cy="708025"/>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000" b="1">
                <a:solidFill>
                  <a:srgbClr val="FFFFFF"/>
                </a:solidFill>
                <a:latin typeface="Calibri" pitchFamily="34" charset="0"/>
                <a:ea typeface="MS PGothic" pitchFamily="34" charset="-128"/>
              </a:rPr>
              <a:t>Author’s Purpose: to explain why</a:t>
            </a:r>
          </a:p>
          <a:p>
            <a:pPr eaLnBrk="1" fontAlgn="base" hangingPunct="1">
              <a:spcBef>
                <a:spcPct val="0"/>
              </a:spcBef>
              <a:spcAft>
                <a:spcPct val="0"/>
              </a:spcAft>
            </a:pPr>
            <a:r>
              <a:rPr lang="en-US" sz="2000" b="1">
                <a:solidFill>
                  <a:srgbClr val="FFFFFF"/>
                </a:solidFill>
                <a:latin typeface="Calibri" pitchFamily="34" charset="0"/>
                <a:ea typeface="MS PGothic" pitchFamily="34" charset="-128"/>
              </a:rPr>
              <a:t>scientists come to Antarctica</a:t>
            </a:r>
          </a:p>
        </p:txBody>
      </p:sp>
    </p:spTree>
    <p:extLst>
      <p:ext uri="{BB962C8B-B14F-4D97-AF65-F5344CB8AC3E}">
        <p14:creationId xmlns:p14="http://schemas.microsoft.com/office/powerpoint/2010/main" val="29844676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10597"/>
                                        </p:tgtEl>
                                        <p:attrNameLst>
                                          <p:attrName>style.visibility</p:attrName>
                                        </p:attrNameLst>
                                      </p:cBhvr>
                                      <p:to>
                                        <p:strVal val="visible"/>
                                      </p:to>
                                    </p:set>
                                    <p:anim calcmode="lin" valueType="num">
                                      <p:cBhvr additive="base">
                                        <p:cTn id="7" dur="500" fill="hold"/>
                                        <p:tgtEl>
                                          <p:spTgt spid="110597"/>
                                        </p:tgtEl>
                                        <p:attrNameLst>
                                          <p:attrName>ppt_x</p:attrName>
                                        </p:attrNameLst>
                                      </p:cBhvr>
                                      <p:tavLst>
                                        <p:tav tm="0">
                                          <p:val>
                                            <p:strVal val="1+#ppt_w/2"/>
                                          </p:val>
                                        </p:tav>
                                        <p:tav tm="100000">
                                          <p:val>
                                            <p:strVal val="#ppt_x"/>
                                          </p:val>
                                        </p:tav>
                                      </p:tavLst>
                                    </p:anim>
                                    <p:anim calcmode="lin" valueType="num">
                                      <p:cBhvr additive="base">
                                        <p:cTn id="8" dur="500" fill="hold"/>
                                        <p:tgtEl>
                                          <p:spTgt spid="11059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0599"/>
                                        </p:tgtEl>
                                        <p:attrNameLst>
                                          <p:attrName>style.visibility</p:attrName>
                                        </p:attrNameLst>
                                      </p:cBhvr>
                                      <p:to>
                                        <p:strVal val="visible"/>
                                      </p:to>
                                    </p:set>
                                    <p:anim calcmode="lin" valueType="num">
                                      <p:cBhvr additive="base">
                                        <p:cTn id="13" dur="500" fill="hold"/>
                                        <p:tgtEl>
                                          <p:spTgt spid="110599"/>
                                        </p:tgtEl>
                                        <p:attrNameLst>
                                          <p:attrName>ppt_x</p:attrName>
                                        </p:attrNameLst>
                                      </p:cBhvr>
                                      <p:tavLst>
                                        <p:tav tm="0">
                                          <p:val>
                                            <p:strVal val="#ppt_x"/>
                                          </p:val>
                                        </p:tav>
                                        <p:tav tm="100000">
                                          <p:val>
                                            <p:strVal val="#ppt_x"/>
                                          </p:val>
                                        </p:tav>
                                      </p:tavLst>
                                    </p:anim>
                                    <p:anim calcmode="lin" valueType="num">
                                      <p:cBhvr additive="base">
                                        <p:cTn id="14" dur="500" fill="hold"/>
                                        <p:tgtEl>
                                          <p:spTgt spid="11059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900" decel="100000" fill="hold"/>
                                        <p:tgtEl>
                                          <p:spTgt spid="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7"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endParaRPr lang="en-US" smtClean="0"/>
          </a:p>
        </p:txBody>
      </p:sp>
      <p:sp>
        <p:nvSpPr>
          <p:cNvPr id="18435" name="Content Placeholder 2"/>
          <p:cNvSpPr>
            <a:spLocks noGrp="1"/>
          </p:cNvSpPr>
          <p:nvPr>
            <p:ph idx="1"/>
          </p:nvPr>
        </p:nvSpPr>
        <p:spPr/>
        <p:txBody>
          <a:bodyPr/>
          <a:lstStyle/>
          <a:p>
            <a:pPr eaLnBrk="1" hangingPunct="1">
              <a:buFont typeface="Wingdings 2" pitchFamily="18" charset="2"/>
              <a:buNone/>
            </a:pPr>
            <a:r>
              <a:rPr lang="en-US" b="1" smtClean="0">
                <a:solidFill>
                  <a:schemeClr val="bg1"/>
                </a:solidFill>
              </a:rPr>
              <a:t>My first day in an American school started with good news: all clocks were in Spanish! The bad news was devastating: I did not understand anything else. Years later, I realized that numbers and many other symbols were in a "language" that I could understand …</a:t>
            </a:r>
          </a:p>
          <a:p>
            <a:pPr algn="r" eaLnBrk="1" hangingPunct="1">
              <a:buFont typeface="Wingdings 2" pitchFamily="18" charset="2"/>
              <a:buNone/>
            </a:pPr>
            <a:r>
              <a:rPr lang="en-US" b="1" i="1" smtClean="0">
                <a:solidFill>
                  <a:schemeClr val="bg1"/>
                </a:solidFill>
              </a:rPr>
              <a:t>--Miriam A. Leiva, Ph. D.</a:t>
            </a:r>
          </a:p>
        </p:txBody>
      </p:sp>
    </p:spTree>
    <p:extLst>
      <p:ext uri="{BB962C8B-B14F-4D97-AF65-F5344CB8AC3E}">
        <p14:creationId xmlns:p14="http://schemas.microsoft.com/office/powerpoint/2010/main" val="3915732169"/>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228600" y="990600"/>
            <a:ext cx="8610600" cy="2862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Sample Summary</a:t>
            </a:r>
          </a:p>
          <a:p>
            <a:pPr eaLnBrk="1" fontAlgn="base" hangingPunct="1">
              <a:spcBef>
                <a:spcPct val="50000"/>
              </a:spcBef>
              <a:spcAft>
                <a:spcPct val="0"/>
              </a:spcAft>
            </a:pPr>
            <a:r>
              <a:rPr lang="en-US" sz="2400" b="1" i="1">
                <a:solidFill>
                  <a:srgbClr val="000000"/>
                </a:solidFill>
                <a:ea typeface="MS PGothic" pitchFamily="34" charset="-128"/>
              </a:rPr>
              <a:t>The hippo’s head is huge.  It has a big mouth, with teeth so long they are like tusks.  The hippo’s body is shaped like a barrel.  It has very short legs and each foot has four toes with very thick toenails.  The hippos has nostrils high up on its muzzle. </a:t>
            </a:r>
            <a:r>
              <a:rPr lang="en-US" sz="2400" b="1" i="1">
                <a:solidFill>
                  <a:srgbClr val="0070C0"/>
                </a:solidFill>
                <a:ea typeface="MS PGothic" pitchFamily="34" charset="-128"/>
              </a:rPr>
              <a:t>Each  of these parts of the Hippo enable him to survive in his habitat.</a:t>
            </a:r>
          </a:p>
        </p:txBody>
      </p:sp>
      <p:sp>
        <p:nvSpPr>
          <p:cNvPr id="55299" name="TextBox 6"/>
          <p:cNvSpPr txBox="1">
            <a:spLocks noChangeArrowheads="1"/>
          </p:cNvSpPr>
          <p:nvPr/>
        </p:nvSpPr>
        <p:spPr bwMode="auto">
          <a:xfrm>
            <a:off x="838200" y="381000"/>
            <a:ext cx="96313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800" b="1">
                <a:solidFill>
                  <a:srgbClr val="FFFFFF"/>
                </a:solidFill>
                <a:ea typeface="MS PGothic" pitchFamily="34" charset="-128"/>
              </a:rPr>
              <a:t>What is the Organizational Pattern</a:t>
            </a:r>
          </a:p>
        </p:txBody>
      </p:sp>
      <p:sp>
        <p:nvSpPr>
          <p:cNvPr id="4" name="Text Box 5"/>
          <p:cNvSpPr txBox="1">
            <a:spLocks noChangeArrowheads="1"/>
          </p:cNvSpPr>
          <p:nvPr/>
        </p:nvSpPr>
        <p:spPr bwMode="auto">
          <a:xfrm>
            <a:off x="5867400" y="3962400"/>
            <a:ext cx="2971800" cy="1846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Breaking the Code</a:t>
            </a:r>
          </a:p>
          <a:p>
            <a:pPr eaLnBrk="1" fontAlgn="base" hangingPunct="1">
              <a:spcBef>
                <a:spcPct val="50000"/>
              </a:spcBef>
              <a:spcAft>
                <a:spcPct val="0"/>
              </a:spcAft>
            </a:pPr>
            <a:r>
              <a:rPr lang="en-US" sz="2000" b="1" i="1">
                <a:solidFill>
                  <a:srgbClr val="000000"/>
                </a:solidFill>
                <a:ea typeface="MS PGothic" pitchFamily="34" charset="-128"/>
              </a:rPr>
              <a:t>Parts of, take apart, show structure, physical components,anatomy</a:t>
            </a:r>
          </a:p>
        </p:txBody>
      </p:sp>
      <p:sp>
        <p:nvSpPr>
          <p:cNvPr id="5" name="TextBox 6"/>
          <p:cNvSpPr txBox="1">
            <a:spLocks noChangeArrowheads="1"/>
          </p:cNvSpPr>
          <p:nvPr/>
        </p:nvSpPr>
        <p:spPr bwMode="auto">
          <a:xfrm>
            <a:off x="1219200" y="4038600"/>
            <a:ext cx="2971800" cy="1200150"/>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FF"/>
                </a:solidFill>
                <a:latin typeface="Calibri" pitchFamily="34" charset="0"/>
                <a:ea typeface="MS PGothic" pitchFamily="34" charset="-128"/>
              </a:rPr>
              <a:t>Author’s Purpose: to explain the parts of the hippo’s body.</a:t>
            </a:r>
          </a:p>
        </p:txBody>
      </p:sp>
    </p:spTree>
    <p:extLst>
      <p:ext uri="{BB962C8B-B14F-4D97-AF65-F5344CB8AC3E}">
        <p14:creationId xmlns:p14="http://schemas.microsoft.com/office/powerpoint/2010/main" val="1048655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ippo"/>
          <p:cNvPicPr>
            <a:picLocks noChangeAspect="1" noChangeArrowheads="1"/>
          </p:cNvPicPr>
          <p:nvPr/>
        </p:nvPicPr>
        <p:blipFill>
          <a:blip r:embed="rId2">
            <a:extLst>
              <a:ext uri="{28A0092B-C50C-407E-A947-70E740481C1C}">
                <a14:useLocalDpi xmlns:a14="http://schemas.microsoft.com/office/drawing/2010/main" val="0"/>
              </a:ext>
            </a:extLst>
          </a:blip>
          <a:srcRect t="1784" b="2768"/>
          <a:stretch>
            <a:fillRect/>
          </a:stretch>
        </p:blipFill>
        <p:spPr bwMode="auto">
          <a:xfrm>
            <a:off x="2630488" y="0"/>
            <a:ext cx="65135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Picture 3" descr="Hippo04"/>
          <p:cNvPicPr>
            <a:picLocks noChangeAspect="1" noChangeArrowheads="1"/>
          </p:cNvPicPr>
          <p:nvPr/>
        </p:nvPicPr>
        <p:blipFill>
          <a:blip r:embed="rId3">
            <a:extLst>
              <a:ext uri="{28A0092B-C50C-407E-A947-70E740481C1C}">
                <a14:useLocalDpi xmlns:a14="http://schemas.microsoft.com/office/drawing/2010/main" val="0"/>
              </a:ext>
            </a:extLst>
          </a:blip>
          <a:srcRect l="6468" t="17747" r="67039" b="48601"/>
          <a:stretch>
            <a:fillRect/>
          </a:stretch>
        </p:blipFill>
        <p:spPr bwMode="auto">
          <a:xfrm>
            <a:off x="457200" y="2133600"/>
            <a:ext cx="218122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Picture 4" descr="Hippo04"/>
          <p:cNvPicPr>
            <a:picLocks noChangeAspect="1" noChangeArrowheads="1"/>
          </p:cNvPicPr>
          <p:nvPr/>
        </p:nvPicPr>
        <p:blipFill>
          <a:blip r:embed="rId4">
            <a:extLst>
              <a:ext uri="{28A0092B-C50C-407E-A947-70E740481C1C}">
                <a14:useLocalDpi xmlns:a14="http://schemas.microsoft.com/office/drawing/2010/main" val="0"/>
              </a:ext>
            </a:extLst>
          </a:blip>
          <a:srcRect l="6468" t="32535" r="75887" b="48601"/>
          <a:stretch>
            <a:fillRect/>
          </a:stretch>
        </p:blipFill>
        <p:spPr bwMode="auto">
          <a:xfrm>
            <a:off x="4891088" y="101600"/>
            <a:ext cx="820737"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6"/>
          <p:cNvSpPr txBox="1">
            <a:spLocks noChangeArrowheads="1"/>
          </p:cNvSpPr>
          <p:nvPr/>
        </p:nvSpPr>
        <p:spPr bwMode="auto">
          <a:xfrm>
            <a:off x="0" y="381000"/>
            <a:ext cx="2590800" cy="1016000"/>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000" b="1">
                <a:solidFill>
                  <a:srgbClr val="FFFFFF"/>
                </a:solidFill>
                <a:latin typeface="Calibri" pitchFamily="34" charset="0"/>
                <a:ea typeface="MS PGothic" pitchFamily="34" charset="-128"/>
              </a:rPr>
              <a:t>Author’s Purpose: to explain the parts of the hippo’s body</a:t>
            </a:r>
          </a:p>
        </p:txBody>
      </p:sp>
    </p:spTree>
    <p:extLst>
      <p:ext uri="{BB962C8B-B14F-4D97-AF65-F5344CB8AC3E}">
        <p14:creationId xmlns:p14="http://schemas.microsoft.com/office/powerpoint/2010/main" val="16735880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author purpo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914400"/>
            <a:ext cx="64008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Text Box 3"/>
          <p:cNvSpPr txBox="1">
            <a:spLocks noChangeArrowheads="1"/>
          </p:cNvSpPr>
          <p:nvPr/>
        </p:nvSpPr>
        <p:spPr bwMode="auto">
          <a:xfrm>
            <a:off x="0" y="1143000"/>
            <a:ext cx="22098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00"/>
                </a:solidFill>
                <a:ea typeface="MS PGothic" pitchFamily="34" charset="-128"/>
              </a:rPr>
              <a:t>AUTHOR’S PURPOSE</a:t>
            </a:r>
          </a:p>
        </p:txBody>
      </p:sp>
      <p:sp>
        <p:nvSpPr>
          <p:cNvPr id="57348" name="Text Box 4"/>
          <p:cNvSpPr txBox="1">
            <a:spLocks noChangeArrowheads="1"/>
          </p:cNvSpPr>
          <p:nvPr/>
        </p:nvSpPr>
        <p:spPr bwMode="auto">
          <a:xfrm>
            <a:off x="304800" y="2667000"/>
            <a:ext cx="1828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400" b="1">
                <a:solidFill>
                  <a:srgbClr val="FFFFFF"/>
                </a:solidFill>
                <a:ea typeface="MS PGothic" pitchFamily="34" charset="-128"/>
              </a:rPr>
              <a:t>Why did the author write this passage?</a:t>
            </a:r>
          </a:p>
        </p:txBody>
      </p:sp>
      <p:sp>
        <p:nvSpPr>
          <p:cNvPr id="57349" name="Rectangle 5"/>
          <p:cNvSpPr>
            <a:spLocks noChangeArrowheads="1"/>
          </p:cNvSpPr>
          <p:nvPr/>
        </p:nvSpPr>
        <p:spPr bwMode="auto">
          <a:xfrm>
            <a:off x="2438400" y="762000"/>
            <a:ext cx="6553200" cy="586740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57350" name="Text Box 6"/>
          <p:cNvSpPr txBox="1">
            <a:spLocks noChangeArrowheads="1"/>
          </p:cNvSpPr>
          <p:nvPr/>
        </p:nvSpPr>
        <p:spPr bwMode="auto">
          <a:xfrm>
            <a:off x="7467600" y="914400"/>
            <a:ext cx="121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000000"/>
                </a:solidFill>
                <a:ea typeface="MS PGothic" pitchFamily="34" charset="-128"/>
              </a:rPr>
              <a:t>State Tests</a:t>
            </a:r>
          </a:p>
        </p:txBody>
      </p:sp>
      <p:sp>
        <p:nvSpPr>
          <p:cNvPr id="57351" name="Text Box 7"/>
          <p:cNvSpPr txBox="1">
            <a:spLocks noChangeArrowheads="1"/>
          </p:cNvSpPr>
          <p:nvPr/>
        </p:nvSpPr>
        <p:spPr bwMode="auto">
          <a:xfrm>
            <a:off x="2514600" y="990600"/>
            <a:ext cx="152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000000"/>
                </a:solidFill>
                <a:ea typeface="MS PGothic" pitchFamily="34" charset="-128"/>
              </a:rPr>
              <a:t>Curriculum Guides</a:t>
            </a:r>
          </a:p>
        </p:txBody>
      </p:sp>
      <p:sp>
        <p:nvSpPr>
          <p:cNvPr id="57352" name="Text Box 8"/>
          <p:cNvSpPr txBox="1">
            <a:spLocks noChangeArrowheads="1"/>
          </p:cNvSpPr>
          <p:nvPr/>
        </p:nvSpPr>
        <p:spPr bwMode="auto">
          <a:xfrm>
            <a:off x="2590800" y="586740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b="1">
                <a:solidFill>
                  <a:srgbClr val="000000"/>
                </a:solidFill>
                <a:ea typeface="MS PGothic" pitchFamily="34" charset="-128"/>
              </a:rPr>
              <a:t>Textbooks</a:t>
            </a:r>
          </a:p>
        </p:txBody>
      </p:sp>
      <p:sp>
        <p:nvSpPr>
          <p:cNvPr id="57353" name="Text Box 9"/>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150</a:t>
            </a:r>
          </a:p>
        </p:txBody>
      </p:sp>
    </p:spTree>
    <p:extLst>
      <p:ext uri="{BB962C8B-B14F-4D97-AF65-F5344CB8AC3E}">
        <p14:creationId xmlns:p14="http://schemas.microsoft.com/office/powerpoint/2010/main" val="172567736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Group 9"/>
          <p:cNvGrpSpPr>
            <a:grpSpLocks/>
          </p:cNvGrpSpPr>
          <p:nvPr/>
        </p:nvGrpSpPr>
        <p:grpSpPr bwMode="auto">
          <a:xfrm>
            <a:off x="381000" y="1828800"/>
            <a:ext cx="8153400" cy="4800600"/>
            <a:chOff x="288" y="144"/>
            <a:chExt cx="5136" cy="3024"/>
          </a:xfrm>
        </p:grpSpPr>
        <p:sp>
          <p:nvSpPr>
            <p:cNvPr id="58375" name="Rectangle 8"/>
            <p:cNvSpPr>
              <a:spLocks noChangeArrowheads="1"/>
            </p:cNvSpPr>
            <p:nvPr/>
          </p:nvSpPr>
          <p:spPr bwMode="auto">
            <a:xfrm>
              <a:off x="288" y="1824"/>
              <a:ext cx="5136" cy="13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pic>
          <p:nvPicPr>
            <p:cNvPr id="58376" name="Picture 2"/>
            <p:cNvPicPr>
              <a:picLocks noChangeAspect="1" noChangeArrowheads="1"/>
            </p:cNvPicPr>
            <p:nvPr/>
          </p:nvPicPr>
          <p:blipFill>
            <a:blip r:embed="rId3">
              <a:extLst>
                <a:ext uri="{28A0092B-C50C-407E-A947-70E740481C1C}">
                  <a14:useLocalDpi xmlns:a14="http://schemas.microsoft.com/office/drawing/2010/main" val="0"/>
                </a:ext>
              </a:extLst>
            </a:blip>
            <a:srcRect l="18750" t="38875" r="10312" b="27126"/>
            <a:stretch>
              <a:fillRect/>
            </a:stretch>
          </p:blipFill>
          <p:spPr bwMode="auto">
            <a:xfrm>
              <a:off x="288" y="144"/>
              <a:ext cx="5136" cy="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8371" name="Text Box 6"/>
          <p:cNvSpPr txBox="1">
            <a:spLocks noChangeArrowheads="1"/>
          </p:cNvSpPr>
          <p:nvPr/>
        </p:nvSpPr>
        <p:spPr bwMode="auto">
          <a:xfrm>
            <a:off x="533400" y="685800"/>
            <a:ext cx="8153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000" b="1">
                <a:solidFill>
                  <a:srgbClr val="FFFFFF"/>
                </a:solidFill>
                <a:ea typeface="MS PGothic" pitchFamily="34" charset="-128"/>
              </a:rPr>
              <a:t>Once students have begun to understand the concept of </a:t>
            </a:r>
            <a:r>
              <a:rPr lang="en-US" sz="2000" b="1">
                <a:solidFill>
                  <a:srgbClr val="FFFF00"/>
                </a:solidFill>
                <a:ea typeface="MS PGothic" pitchFamily="34" charset="-128"/>
              </a:rPr>
              <a:t>Author’s Purpose</a:t>
            </a:r>
            <a:r>
              <a:rPr lang="en-US" sz="2000" b="1">
                <a:solidFill>
                  <a:srgbClr val="FFFFFF"/>
                </a:solidFill>
                <a:ea typeface="MS PGothic" pitchFamily="34" charset="-128"/>
              </a:rPr>
              <a:t>, create a bulletin board Tree Map to classify examples of each type of reading that you and your students identify.</a:t>
            </a:r>
          </a:p>
        </p:txBody>
      </p:sp>
      <p:sp>
        <p:nvSpPr>
          <p:cNvPr id="58372" name="Text Box 10"/>
          <p:cNvSpPr txBox="1">
            <a:spLocks noChangeArrowheads="1"/>
          </p:cNvSpPr>
          <p:nvPr/>
        </p:nvSpPr>
        <p:spPr bwMode="auto">
          <a:xfrm>
            <a:off x="1752600" y="0"/>
            <a:ext cx="5791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800">
                <a:solidFill>
                  <a:srgbClr val="FFFFFF"/>
                </a:solidFill>
                <a:ea typeface="MS PGothic" pitchFamily="34" charset="-128"/>
              </a:rPr>
              <a:t>        </a:t>
            </a:r>
            <a:r>
              <a:rPr lang="en-US" sz="2800" b="1">
                <a:solidFill>
                  <a:srgbClr val="FFFFFF"/>
                </a:solidFill>
                <a:ea typeface="MS PGothic" pitchFamily="34" charset="-128"/>
              </a:rPr>
              <a:t>AUTHOR’S PURPOSE</a:t>
            </a:r>
          </a:p>
        </p:txBody>
      </p:sp>
      <p:sp>
        <p:nvSpPr>
          <p:cNvPr id="58373" name="Text Box 11"/>
          <p:cNvSpPr txBox="1">
            <a:spLocks noChangeArrowheads="1"/>
          </p:cNvSpPr>
          <p:nvPr/>
        </p:nvSpPr>
        <p:spPr bwMode="auto">
          <a:xfrm>
            <a:off x="7620000" y="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150</a:t>
            </a:r>
          </a:p>
        </p:txBody>
      </p:sp>
      <p:sp>
        <p:nvSpPr>
          <p:cNvPr id="58374" name="Line 12"/>
          <p:cNvSpPr>
            <a:spLocks noChangeShapeType="1"/>
          </p:cNvSpPr>
          <p:nvPr/>
        </p:nvSpPr>
        <p:spPr bwMode="auto">
          <a:xfrm>
            <a:off x="0" y="17526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Tree>
    <p:extLst>
      <p:ext uri="{BB962C8B-B14F-4D97-AF65-F5344CB8AC3E}">
        <p14:creationId xmlns:p14="http://schemas.microsoft.com/office/powerpoint/2010/main" val="9466103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Group 6"/>
          <p:cNvGrpSpPr>
            <a:grpSpLocks/>
          </p:cNvGrpSpPr>
          <p:nvPr/>
        </p:nvGrpSpPr>
        <p:grpSpPr bwMode="auto">
          <a:xfrm>
            <a:off x="533400" y="1828800"/>
            <a:ext cx="8153400" cy="4953000"/>
            <a:chOff x="288" y="144"/>
            <a:chExt cx="5136" cy="3120"/>
          </a:xfrm>
        </p:grpSpPr>
        <p:sp>
          <p:nvSpPr>
            <p:cNvPr id="59400" name="Rectangle 5"/>
            <p:cNvSpPr>
              <a:spLocks noChangeArrowheads="1"/>
            </p:cNvSpPr>
            <p:nvPr/>
          </p:nvSpPr>
          <p:spPr bwMode="auto">
            <a:xfrm>
              <a:off x="288" y="1968"/>
              <a:ext cx="5136" cy="12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pic>
          <p:nvPicPr>
            <p:cNvPr id="59401" name="Picture 2"/>
            <p:cNvPicPr>
              <a:picLocks noChangeAspect="1" noChangeArrowheads="1"/>
            </p:cNvPicPr>
            <p:nvPr/>
          </p:nvPicPr>
          <p:blipFill>
            <a:blip r:embed="rId3">
              <a:extLst>
                <a:ext uri="{28A0092B-C50C-407E-A947-70E740481C1C}">
                  <a14:useLocalDpi xmlns:a14="http://schemas.microsoft.com/office/drawing/2010/main" val="0"/>
                </a:ext>
              </a:extLst>
            </a:blip>
            <a:srcRect l="18750" t="38875" r="10312" b="27126"/>
            <a:stretch>
              <a:fillRect/>
            </a:stretch>
          </p:blipFill>
          <p:spPr bwMode="auto">
            <a:xfrm>
              <a:off x="288" y="144"/>
              <a:ext cx="5136" cy="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9395" name="Picture 3" descr="Red Alert"/>
          <p:cNvPicPr>
            <a:picLocks noChangeAspect="1" noChangeArrowheads="1"/>
          </p:cNvPicPr>
          <p:nvPr/>
        </p:nvPicPr>
        <p:blipFill>
          <a:blip r:embed="rId4">
            <a:lum bright="6000"/>
            <a:extLst>
              <a:ext uri="{28A0092B-C50C-407E-A947-70E740481C1C}">
                <a14:useLocalDpi xmlns:a14="http://schemas.microsoft.com/office/drawing/2010/main" val="0"/>
              </a:ext>
            </a:extLst>
          </a:blip>
          <a:srcRect l="5898" t="5322"/>
          <a:stretch>
            <a:fillRect/>
          </a:stretch>
        </p:blipFill>
        <p:spPr bwMode="auto">
          <a:xfrm>
            <a:off x="1828800" y="4495800"/>
            <a:ext cx="1219200" cy="2133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9396" name="Text Box 4"/>
          <p:cNvSpPr txBox="1">
            <a:spLocks noChangeArrowheads="1"/>
          </p:cNvSpPr>
          <p:nvPr/>
        </p:nvSpPr>
        <p:spPr bwMode="auto">
          <a:xfrm>
            <a:off x="609600" y="685800"/>
            <a:ext cx="8153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3200">
                <a:solidFill>
                  <a:srgbClr val="FFFFFF"/>
                </a:solidFill>
                <a:ea typeface="MS PGothic" pitchFamily="34" charset="-128"/>
              </a:rPr>
              <a:t>Software Generated</a:t>
            </a:r>
          </a:p>
        </p:txBody>
      </p:sp>
      <p:sp>
        <p:nvSpPr>
          <p:cNvPr id="59397" name="Text Box 7"/>
          <p:cNvSpPr txBox="1">
            <a:spLocks noChangeArrowheads="1"/>
          </p:cNvSpPr>
          <p:nvPr/>
        </p:nvSpPr>
        <p:spPr bwMode="auto">
          <a:xfrm>
            <a:off x="1752600" y="0"/>
            <a:ext cx="5791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800">
                <a:solidFill>
                  <a:srgbClr val="FFFFFF"/>
                </a:solidFill>
                <a:ea typeface="MS PGothic" pitchFamily="34" charset="-128"/>
              </a:rPr>
              <a:t>        </a:t>
            </a:r>
            <a:r>
              <a:rPr lang="en-US" sz="2800" b="1">
                <a:solidFill>
                  <a:srgbClr val="FFFFFF"/>
                </a:solidFill>
                <a:ea typeface="MS PGothic" pitchFamily="34" charset="-128"/>
              </a:rPr>
              <a:t>AUTHOR’S PURPOSE</a:t>
            </a:r>
          </a:p>
        </p:txBody>
      </p:sp>
      <p:sp>
        <p:nvSpPr>
          <p:cNvPr id="59398" name="Text Box 8"/>
          <p:cNvSpPr txBox="1">
            <a:spLocks noChangeArrowheads="1"/>
          </p:cNvSpPr>
          <p:nvPr/>
        </p:nvSpPr>
        <p:spPr bwMode="auto">
          <a:xfrm>
            <a:off x="7620000" y="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150</a:t>
            </a:r>
          </a:p>
        </p:txBody>
      </p:sp>
      <p:pic>
        <p:nvPicPr>
          <p:cNvPr id="5939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400" y="4495800"/>
            <a:ext cx="144780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7975546"/>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3"/>
          <p:cNvSpPr txBox="1">
            <a:spLocks noChangeArrowheads="1"/>
          </p:cNvSpPr>
          <p:nvPr/>
        </p:nvSpPr>
        <p:spPr bwMode="auto">
          <a:xfrm>
            <a:off x="1752600" y="304800"/>
            <a:ext cx="5791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800">
                <a:solidFill>
                  <a:srgbClr val="FFFFFF"/>
                </a:solidFill>
                <a:ea typeface="MS PGothic" pitchFamily="34" charset="-128"/>
              </a:rPr>
              <a:t>        </a:t>
            </a:r>
            <a:r>
              <a:rPr lang="en-US" sz="2800" b="1">
                <a:solidFill>
                  <a:srgbClr val="FFFFFF"/>
                </a:solidFill>
                <a:ea typeface="MS PGothic" pitchFamily="34" charset="-128"/>
              </a:rPr>
              <a:t>AUTHOR’S PURPOSE</a:t>
            </a:r>
          </a:p>
        </p:txBody>
      </p:sp>
      <p:sp>
        <p:nvSpPr>
          <p:cNvPr id="60419" name="Text Box 7"/>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150</a:t>
            </a:r>
          </a:p>
        </p:txBody>
      </p:sp>
      <p:grpSp>
        <p:nvGrpSpPr>
          <p:cNvPr id="60420" name="Group 9"/>
          <p:cNvGrpSpPr>
            <a:grpSpLocks/>
          </p:cNvGrpSpPr>
          <p:nvPr/>
        </p:nvGrpSpPr>
        <p:grpSpPr bwMode="auto">
          <a:xfrm>
            <a:off x="1295400" y="1676400"/>
            <a:ext cx="6672263" cy="4922838"/>
            <a:chOff x="1008" y="1050"/>
            <a:chExt cx="4203" cy="3101"/>
          </a:xfrm>
        </p:grpSpPr>
        <p:pic>
          <p:nvPicPr>
            <p:cNvPr id="60422" name="Picture 2"/>
            <p:cNvPicPr>
              <a:picLocks noChangeAspect="1" noChangeArrowheads="1"/>
            </p:cNvPicPr>
            <p:nvPr/>
          </p:nvPicPr>
          <p:blipFill>
            <a:blip r:embed="rId3">
              <a:extLst>
                <a:ext uri="{28A0092B-C50C-407E-A947-70E740481C1C}">
                  <a14:useLocalDpi xmlns:a14="http://schemas.microsoft.com/office/drawing/2010/main" val="0"/>
                </a:ext>
              </a:extLst>
            </a:blip>
            <a:srcRect l="33376" t="41624" r="42030" b="32124"/>
            <a:stretch>
              <a:fillRect/>
            </a:stretch>
          </p:blipFill>
          <p:spPr bwMode="auto">
            <a:xfrm>
              <a:off x="1008" y="1056"/>
              <a:ext cx="3840" cy="3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3" name="Text Box 5"/>
            <p:cNvSpPr txBox="1">
              <a:spLocks noChangeArrowheads="1"/>
            </p:cNvSpPr>
            <p:nvPr/>
          </p:nvSpPr>
          <p:spPr bwMode="auto">
            <a:xfrm>
              <a:off x="3120" y="1728"/>
              <a:ext cx="1632" cy="1752"/>
            </a:xfrm>
            <a:prstGeom prst="rect">
              <a:avLst/>
            </a:prstGeom>
            <a:solidFill>
              <a:schemeClr val="bg1"/>
            </a:solidFill>
            <a:ln w="38100">
              <a:solidFill>
                <a:srgbClr val="0000FF"/>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HELEN LESTER WROTE</a:t>
              </a:r>
            </a:p>
            <a:p>
              <a:pPr algn="ctr" eaLnBrk="1" fontAlgn="base" hangingPunct="1">
                <a:spcBef>
                  <a:spcPct val="50000"/>
                </a:spcBef>
                <a:spcAft>
                  <a:spcPct val="0"/>
                </a:spcAft>
              </a:pPr>
              <a:endParaRPr lang="en-US" sz="2400" b="1">
                <a:solidFill>
                  <a:srgbClr val="000000"/>
                </a:solidFill>
                <a:ea typeface="MS PGothic" pitchFamily="34" charset="-128"/>
              </a:endParaRPr>
            </a:p>
            <a:p>
              <a:pPr eaLnBrk="1" fontAlgn="base" hangingPunct="1">
                <a:spcBef>
                  <a:spcPct val="50000"/>
                </a:spcBef>
                <a:spcAft>
                  <a:spcPct val="0"/>
                </a:spcAft>
              </a:pPr>
              <a:endParaRPr lang="en-US" sz="2400" b="1">
                <a:solidFill>
                  <a:srgbClr val="000000"/>
                </a:solidFill>
                <a:ea typeface="MS PGothic" pitchFamily="34" charset="-128"/>
              </a:endParaRPr>
            </a:p>
            <a:p>
              <a:pPr eaLnBrk="1" fontAlgn="base" hangingPunct="1">
                <a:spcBef>
                  <a:spcPct val="50000"/>
                </a:spcBef>
                <a:spcAft>
                  <a:spcPct val="0"/>
                </a:spcAft>
              </a:pPr>
              <a:endParaRPr lang="en-US">
                <a:solidFill>
                  <a:srgbClr val="000000"/>
                </a:solidFill>
                <a:ea typeface="MS PGothic" pitchFamily="34" charset="-128"/>
              </a:endParaRPr>
            </a:p>
            <a:p>
              <a:pPr eaLnBrk="1" fontAlgn="base" hangingPunct="1">
                <a:spcBef>
                  <a:spcPct val="50000"/>
                </a:spcBef>
                <a:spcAft>
                  <a:spcPct val="0"/>
                </a:spcAft>
              </a:pPr>
              <a:endParaRPr lang="en-US">
                <a:solidFill>
                  <a:srgbClr val="000000"/>
                </a:solidFill>
                <a:ea typeface="MS PGothic" pitchFamily="34" charset="-128"/>
              </a:endParaRPr>
            </a:p>
          </p:txBody>
        </p:sp>
        <p:pic>
          <p:nvPicPr>
            <p:cNvPr id="6042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6" y="2256"/>
              <a:ext cx="995"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5" name="Rectangle 8"/>
            <p:cNvSpPr>
              <a:spLocks noChangeArrowheads="1"/>
            </p:cNvSpPr>
            <p:nvPr/>
          </p:nvSpPr>
          <p:spPr bwMode="auto">
            <a:xfrm>
              <a:off x="4779" y="1050"/>
              <a:ext cx="432" cy="30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sp>
        <p:nvSpPr>
          <p:cNvPr id="60421" name="Line 10"/>
          <p:cNvSpPr>
            <a:spLocks noChangeShapeType="1"/>
          </p:cNvSpPr>
          <p:nvPr/>
        </p:nvSpPr>
        <p:spPr bwMode="auto">
          <a:xfrm>
            <a:off x="0" y="14478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Tree>
    <p:extLst>
      <p:ext uri="{BB962C8B-B14F-4D97-AF65-F5344CB8AC3E}">
        <p14:creationId xmlns:p14="http://schemas.microsoft.com/office/powerpoint/2010/main" val="40135618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6"/>
          <p:cNvSpPr txBox="1">
            <a:spLocks noChangeArrowheads="1"/>
          </p:cNvSpPr>
          <p:nvPr/>
        </p:nvSpPr>
        <p:spPr bwMode="auto">
          <a:xfrm>
            <a:off x="1905000" y="304800"/>
            <a:ext cx="4953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800">
                <a:solidFill>
                  <a:srgbClr val="FFFFFF"/>
                </a:solidFill>
                <a:ea typeface="MS PGothic" pitchFamily="34" charset="-128"/>
              </a:rPr>
              <a:t>        </a:t>
            </a:r>
            <a:r>
              <a:rPr lang="en-US" sz="2800" b="1">
                <a:solidFill>
                  <a:srgbClr val="FFFFFF"/>
                </a:solidFill>
                <a:ea typeface="MS PGothic" pitchFamily="34" charset="-128"/>
              </a:rPr>
              <a:t>AUTHOR’S PURPOSE</a:t>
            </a:r>
          </a:p>
        </p:txBody>
      </p:sp>
      <p:grpSp>
        <p:nvGrpSpPr>
          <p:cNvPr id="2" name="Group 14"/>
          <p:cNvGrpSpPr>
            <a:grpSpLocks/>
          </p:cNvGrpSpPr>
          <p:nvPr/>
        </p:nvGrpSpPr>
        <p:grpSpPr bwMode="auto">
          <a:xfrm>
            <a:off x="1371600" y="1371600"/>
            <a:ext cx="6600825" cy="5486400"/>
            <a:chOff x="1008" y="519"/>
            <a:chExt cx="4398" cy="3486"/>
          </a:xfrm>
        </p:grpSpPr>
        <p:sp>
          <p:nvSpPr>
            <p:cNvPr id="61445" name="Rectangle 11"/>
            <p:cNvSpPr>
              <a:spLocks noChangeArrowheads="1"/>
            </p:cNvSpPr>
            <p:nvPr/>
          </p:nvSpPr>
          <p:spPr bwMode="auto">
            <a:xfrm>
              <a:off x="1008" y="3621"/>
              <a:ext cx="3840" cy="3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nvGrpSpPr>
            <p:cNvPr id="61446" name="Group 13"/>
            <p:cNvGrpSpPr>
              <a:grpSpLocks/>
            </p:cNvGrpSpPr>
            <p:nvPr/>
          </p:nvGrpSpPr>
          <p:grpSpPr bwMode="auto">
            <a:xfrm>
              <a:off x="1008" y="519"/>
              <a:ext cx="4398" cy="3481"/>
              <a:chOff x="1008" y="519"/>
              <a:chExt cx="4398" cy="3481"/>
            </a:xfrm>
          </p:grpSpPr>
          <p:grpSp>
            <p:nvGrpSpPr>
              <p:cNvPr id="61447" name="Group 10"/>
              <p:cNvGrpSpPr>
                <a:grpSpLocks/>
              </p:cNvGrpSpPr>
              <p:nvPr/>
            </p:nvGrpSpPr>
            <p:grpSpPr bwMode="auto">
              <a:xfrm>
                <a:off x="1008" y="528"/>
                <a:ext cx="3840" cy="3095"/>
                <a:chOff x="1008" y="528"/>
                <a:chExt cx="3840" cy="3095"/>
              </a:xfrm>
            </p:grpSpPr>
            <p:pic>
              <p:nvPicPr>
                <p:cNvPr id="61451" name="Picture 5"/>
                <p:cNvPicPr>
                  <a:picLocks noChangeAspect="1" noChangeArrowheads="1"/>
                </p:cNvPicPr>
                <p:nvPr/>
              </p:nvPicPr>
              <p:blipFill>
                <a:blip r:embed="rId3">
                  <a:extLst>
                    <a:ext uri="{28A0092B-C50C-407E-A947-70E740481C1C}">
                      <a14:useLocalDpi xmlns:a14="http://schemas.microsoft.com/office/drawing/2010/main" val="0"/>
                    </a:ext>
                  </a:extLst>
                </a:blip>
                <a:srcRect l="33376" t="41624" r="42030" b="32124"/>
                <a:stretch>
                  <a:fillRect/>
                </a:stretch>
              </p:blipFill>
              <p:spPr bwMode="auto">
                <a:xfrm>
                  <a:off x="1008" y="528"/>
                  <a:ext cx="3840" cy="3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52" name="Rectangle 9"/>
                <p:cNvSpPr>
                  <a:spLocks noChangeArrowheads="1"/>
                </p:cNvSpPr>
                <p:nvPr/>
              </p:nvSpPr>
              <p:spPr bwMode="auto">
                <a:xfrm>
                  <a:off x="3216" y="1344"/>
                  <a:ext cx="1488" cy="153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sp>
            <p:nvSpPr>
              <p:cNvPr id="61448" name="Text Box 8"/>
              <p:cNvSpPr txBox="1">
                <a:spLocks noChangeArrowheads="1"/>
              </p:cNvSpPr>
              <p:nvPr/>
            </p:nvSpPr>
            <p:spPr bwMode="auto">
              <a:xfrm>
                <a:off x="3496" y="1390"/>
                <a:ext cx="1114" cy="134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The author wrote</a:t>
                </a:r>
              </a:p>
              <a:p>
                <a:pPr algn="ctr" eaLnBrk="1" fontAlgn="base" hangingPunct="1">
                  <a:spcBef>
                    <a:spcPct val="50000"/>
                  </a:spcBef>
                  <a:spcAft>
                    <a:spcPct val="0"/>
                  </a:spcAft>
                </a:pPr>
                <a:r>
                  <a:rPr lang="en-US" sz="2400" b="1">
                    <a:solidFill>
                      <a:srgbClr val="000000"/>
                    </a:solidFill>
                    <a:ea typeface="MS PGothic" pitchFamily="34" charset="-128"/>
                  </a:rPr>
                  <a:t>this passage.</a:t>
                </a:r>
              </a:p>
            </p:txBody>
          </p:sp>
          <p:pic>
            <p:nvPicPr>
              <p:cNvPr id="61449" name="Picture 7" descr="Red Alert"/>
              <p:cNvPicPr>
                <a:picLocks noChangeAspect="1" noChangeArrowheads="1"/>
              </p:cNvPicPr>
              <p:nvPr/>
            </p:nvPicPr>
            <p:blipFill>
              <a:blip r:embed="rId4">
                <a:lum bright="6000"/>
                <a:extLst>
                  <a:ext uri="{28A0092B-C50C-407E-A947-70E740481C1C}">
                    <a14:useLocalDpi xmlns:a14="http://schemas.microsoft.com/office/drawing/2010/main" val="0"/>
                  </a:ext>
                </a:extLst>
              </a:blip>
              <a:srcRect l="5898" t="5322"/>
              <a:stretch>
                <a:fillRect/>
              </a:stretch>
            </p:blipFill>
            <p:spPr bwMode="auto">
              <a:xfrm>
                <a:off x="3394" y="1342"/>
                <a:ext cx="1269" cy="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50" name="Rectangle 12"/>
              <p:cNvSpPr>
                <a:spLocks noChangeArrowheads="1"/>
              </p:cNvSpPr>
              <p:nvPr/>
            </p:nvSpPr>
            <p:spPr bwMode="auto">
              <a:xfrm>
                <a:off x="4830" y="519"/>
                <a:ext cx="576" cy="34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grpSp>
      <p:sp>
        <p:nvSpPr>
          <p:cNvPr id="61444" name="Line 15"/>
          <p:cNvSpPr>
            <a:spLocks noChangeShapeType="1"/>
          </p:cNvSpPr>
          <p:nvPr/>
        </p:nvSpPr>
        <p:spPr bwMode="auto">
          <a:xfrm>
            <a:off x="0" y="9906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Tree>
    <p:extLst>
      <p:ext uri="{BB962C8B-B14F-4D97-AF65-F5344CB8AC3E}">
        <p14:creationId xmlns:p14="http://schemas.microsoft.com/office/powerpoint/2010/main" val="13406505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accel="50000" de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accel="50000" decel="5000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hidden="1"/>
          <p:cNvSpPr>
            <a:spLocks noGrp="1" noChangeArrowheads="1"/>
          </p:cNvSpPr>
          <p:nvPr>
            <p:ph type="title"/>
          </p:nvPr>
        </p:nvSpPr>
        <p:spPr/>
        <p:txBody>
          <a:bodyPr/>
          <a:lstStyle/>
          <a:p>
            <a:pPr eaLnBrk="1" hangingPunct="1"/>
            <a:endParaRPr lang="en-US" smtClean="0"/>
          </a:p>
        </p:txBody>
      </p:sp>
      <p:sp>
        <p:nvSpPr>
          <p:cNvPr id="62467" name="Rectangle 3" descr="IMG_2207"/>
          <p:cNvSpPr>
            <a:spLocks noGrp="1" noChangeAspect="1" noChangeArrowheads="1"/>
          </p:cNvSpPr>
          <p:nvPr isPhoto="1"/>
        </p:nvSpPr>
        <p:spPr bwMode="auto">
          <a:xfrm>
            <a:off x="0" y="0"/>
            <a:ext cx="9144000" cy="6858000"/>
          </a:xfrm>
          <a:prstGeom prst="rect">
            <a:avLst/>
          </a:prstGeom>
          <a:blipFill dpi="0" rotWithShape="1">
            <a:blip r:embed="rId2"/>
            <a:srcRect/>
            <a:stretch>
              <a:fillRect/>
            </a:stretch>
          </a:blipFill>
          <a:ln w="9525">
            <a:solidFill>
              <a:schemeClr val="tx1"/>
            </a:solidFill>
            <a:miter lim="800000"/>
            <a:headEnd/>
            <a:tailEnd/>
          </a:ln>
        </p:spPr>
        <p:txBody>
          <a:bodyPr/>
          <a:lstStyle/>
          <a:p>
            <a:pPr fontAlgn="base">
              <a:spcBef>
                <a:spcPct val="0"/>
              </a:spcBef>
              <a:spcAft>
                <a:spcPct val="0"/>
              </a:spcAft>
            </a:pPr>
            <a:endParaRPr lang="en-US">
              <a:solidFill>
                <a:srgbClr val="000000"/>
              </a:solidFill>
              <a:latin typeface="Arial" pitchFamily="34" charset="0"/>
            </a:endParaRPr>
          </a:p>
        </p:txBody>
      </p:sp>
      <p:sp>
        <p:nvSpPr>
          <p:cNvPr id="62468" name="Text Box 4"/>
          <p:cNvSpPr txBox="1">
            <a:spLocks noChangeArrowheads="1"/>
          </p:cNvSpPr>
          <p:nvPr/>
        </p:nvSpPr>
        <p:spPr bwMode="auto">
          <a:xfrm>
            <a:off x="6789738" y="550863"/>
            <a:ext cx="22098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3200">
                <a:solidFill>
                  <a:srgbClr val="FFFFFF"/>
                </a:solidFill>
                <a:ea typeface="MS PGothic" pitchFamily="34" charset="-128"/>
              </a:rPr>
              <a:t>Student Generated</a:t>
            </a:r>
          </a:p>
        </p:txBody>
      </p:sp>
    </p:spTree>
    <p:extLst>
      <p:ext uri="{BB962C8B-B14F-4D97-AF65-F5344CB8AC3E}">
        <p14:creationId xmlns:p14="http://schemas.microsoft.com/office/powerpoint/2010/main" val="2759981557"/>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3490" name="Picture 4"/>
          <p:cNvPicPr>
            <a:picLocks noChangeAspect="1" noChangeArrowheads="1"/>
          </p:cNvPicPr>
          <p:nvPr/>
        </p:nvPicPr>
        <p:blipFill>
          <a:blip r:embed="rId2">
            <a:extLst>
              <a:ext uri="{28A0092B-C50C-407E-A947-70E740481C1C}">
                <a14:useLocalDpi xmlns:a14="http://schemas.microsoft.com/office/drawing/2010/main" val="0"/>
              </a:ext>
            </a:extLst>
          </a:blip>
          <a:srcRect b="68236"/>
          <a:stretch>
            <a:fillRect/>
          </a:stretch>
        </p:blipFill>
        <p:spPr bwMode="auto">
          <a:xfrm>
            <a:off x="131763" y="268288"/>
            <a:ext cx="8915400" cy="31194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3491" name="Text Box 6"/>
          <p:cNvSpPr txBox="1">
            <a:spLocks noChangeArrowheads="1"/>
          </p:cNvSpPr>
          <p:nvPr/>
        </p:nvSpPr>
        <p:spPr bwMode="auto">
          <a:xfrm>
            <a:off x="1066800" y="3581400"/>
            <a:ext cx="4724400"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u="sng">
                <a:solidFill>
                  <a:srgbClr val="FFFF00"/>
                </a:solidFill>
                <a:latin typeface="Apple Casual" pitchFamily="-107" charset="0"/>
                <a:ea typeface="MS PGothic" pitchFamily="34" charset="-128"/>
              </a:rPr>
              <a:t>Thinking Maps:®</a:t>
            </a:r>
          </a:p>
          <a:p>
            <a:pPr algn="ctr" eaLnBrk="1" fontAlgn="base" hangingPunct="1">
              <a:spcBef>
                <a:spcPct val="50000"/>
              </a:spcBef>
              <a:spcAft>
                <a:spcPct val="0"/>
              </a:spcAft>
            </a:pPr>
            <a:r>
              <a:rPr lang="en-US" sz="2800" b="1" u="sng">
                <a:solidFill>
                  <a:srgbClr val="FFFF00"/>
                </a:solidFill>
                <a:latin typeface="Apple Casual" pitchFamily="-107" charset="0"/>
                <a:ea typeface="MS PGothic" pitchFamily="34" charset="-128"/>
              </a:rPr>
              <a:t>Critical Reading and Writing for PSAT,</a:t>
            </a:r>
          </a:p>
          <a:p>
            <a:pPr algn="ctr" eaLnBrk="1" fontAlgn="base" hangingPunct="1">
              <a:spcBef>
                <a:spcPct val="50000"/>
              </a:spcBef>
              <a:spcAft>
                <a:spcPct val="0"/>
              </a:spcAft>
            </a:pPr>
            <a:r>
              <a:rPr lang="en-US" sz="2800" b="1" u="sng">
                <a:solidFill>
                  <a:srgbClr val="FFFF00"/>
                </a:solidFill>
                <a:latin typeface="Apple Casual" pitchFamily="-107" charset="0"/>
                <a:ea typeface="MS PGothic" pitchFamily="34" charset="-128"/>
              </a:rPr>
              <a:t>SAT I, ACT</a:t>
            </a:r>
          </a:p>
          <a:p>
            <a:pPr algn="ctr" eaLnBrk="1" fontAlgn="base" hangingPunct="1">
              <a:spcBef>
                <a:spcPct val="50000"/>
              </a:spcBef>
              <a:spcAft>
                <a:spcPct val="0"/>
              </a:spcAft>
            </a:pPr>
            <a:endParaRPr lang="en-US" sz="2800" b="1" u="sng">
              <a:solidFill>
                <a:srgbClr val="FFFF00"/>
              </a:solidFill>
              <a:latin typeface="Apple Casual" pitchFamily="-107" charset="0"/>
              <a:ea typeface="MS PGothic" pitchFamily="34" charset="-128"/>
            </a:endParaRPr>
          </a:p>
        </p:txBody>
      </p:sp>
      <p:pic>
        <p:nvPicPr>
          <p:cNvPr id="63492"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3505200"/>
            <a:ext cx="24384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241255"/>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533400" y="1143000"/>
            <a:ext cx="8153400" cy="4046538"/>
          </a:xfrm>
          <a:prstGeom prst="rect">
            <a:avLst/>
          </a:prstGeom>
          <a:solidFill>
            <a:schemeClr val="accent1">
              <a:lumMod val="50000"/>
            </a:schemeClr>
          </a:solidFill>
          <a:ln w="38100">
            <a:solidFill>
              <a:srgbClr val="FFFF00"/>
            </a:solidFill>
            <a:miter lim="800000"/>
            <a:headEnd/>
            <a:tailEnd/>
          </a:ln>
        </p:spPr>
        <p:txBody>
          <a:bodyPr>
            <a:spAutoFit/>
          </a:bodyPr>
          <a:lstStyle/>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p:txBody>
      </p:sp>
      <p:sp>
        <p:nvSpPr>
          <p:cNvPr id="64515" name="Text Box 5"/>
          <p:cNvSpPr txBox="1">
            <a:spLocks noChangeArrowheads="1"/>
          </p:cNvSpPr>
          <p:nvPr/>
        </p:nvSpPr>
        <p:spPr bwMode="auto">
          <a:xfrm>
            <a:off x="838200" y="228600"/>
            <a:ext cx="7467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00"/>
                </a:solidFill>
                <a:ea typeface="MS PGothic" pitchFamily="34" charset="-128"/>
              </a:rPr>
              <a:t>Organizational Patterns</a:t>
            </a:r>
          </a:p>
        </p:txBody>
      </p:sp>
      <p:pic>
        <p:nvPicPr>
          <p:cNvPr id="64516" name="Picture 4" descr="Stick Guy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67640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5"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381000"/>
            <a:ext cx="842963"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TextBox 7"/>
          <p:cNvSpPr txBox="1">
            <a:spLocks noChangeArrowheads="1"/>
          </p:cNvSpPr>
          <p:nvPr/>
        </p:nvSpPr>
        <p:spPr bwMode="auto">
          <a:xfrm>
            <a:off x="1905000" y="1524000"/>
            <a:ext cx="3871913"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4400" b="1">
                <a:solidFill>
                  <a:srgbClr val="FFFFFF"/>
                </a:solidFill>
                <a:ea typeface="MS PGothic" pitchFamily="34" charset="-128"/>
              </a:rPr>
              <a:t>AND NOW…</a:t>
            </a:r>
          </a:p>
          <a:p>
            <a:pPr eaLnBrk="1" fontAlgn="base" hangingPunct="1">
              <a:spcBef>
                <a:spcPct val="0"/>
              </a:spcBef>
              <a:spcAft>
                <a:spcPct val="0"/>
              </a:spcAft>
            </a:pPr>
            <a:r>
              <a:rPr lang="en-US" sz="4400" b="1">
                <a:solidFill>
                  <a:srgbClr val="FFFFFF"/>
                </a:solidFill>
                <a:ea typeface="MS PGothic" pitchFamily="34" charset="-128"/>
              </a:rPr>
              <a:t> IT’S</a:t>
            </a:r>
          </a:p>
          <a:p>
            <a:pPr eaLnBrk="1" fontAlgn="base" hangingPunct="1">
              <a:spcBef>
                <a:spcPct val="0"/>
              </a:spcBef>
              <a:spcAft>
                <a:spcPct val="0"/>
              </a:spcAft>
            </a:pPr>
            <a:r>
              <a:rPr lang="en-US" sz="4400" b="1">
                <a:solidFill>
                  <a:srgbClr val="FFFFFF"/>
                </a:solidFill>
                <a:ea typeface="MS PGothic" pitchFamily="34" charset="-128"/>
              </a:rPr>
              <a:t> YOUR TURN!</a:t>
            </a:r>
          </a:p>
          <a:p>
            <a:pPr eaLnBrk="1" fontAlgn="base" hangingPunct="1">
              <a:spcBef>
                <a:spcPct val="0"/>
              </a:spcBef>
              <a:spcAft>
                <a:spcPct val="0"/>
              </a:spcAft>
            </a:pPr>
            <a:r>
              <a:rPr lang="en-US" sz="4400" b="1">
                <a:solidFill>
                  <a:srgbClr val="FFFFFF"/>
                </a:solidFill>
                <a:ea typeface="MS PGothic" pitchFamily="34" charset="-128"/>
              </a:rPr>
              <a:t> </a:t>
            </a:r>
          </a:p>
          <a:p>
            <a:pPr eaLnBrk="1" fontAlgn="base" hangingPunct="1">
              <a:spcBef>
                <a:spcPct val="0"/>
              </a:spcBef>
              <a:spcAft>
                <a:spcPct val="0"/>
              </a:spcAft>
            </a:pPr>
            <a:endParaRPr lang="en-US" sz="4400" b="1">
              <a:solidFill>
                <a:srgbClr val="FFFFFF"/>
              </a:solidFill>
              <a:ea typeface="MS PGothic" pitchFamily="34" charset="-128"/>
            </a:endParaRPr>
          </a:p>
        </p:txBody>
      </p:sp>
      <p:pic>
        <p:nvPicPr>
          <p:cNvPr id="64519" name="Picture 5" descr="C:\Users\ThinkingMaps\Desktop\Clip Art\Constructing\adults planning.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2971800"/>
            <a:ext cx="2743200"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755445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9458" name="Picture 2" descr="follow-up focuses"/>
          <p:cNvPicPr>
            <a:picLocks noChangeAspect="1" noChangeArrowheads="1"/>
          </p:cNvPicPr>
          <p:nvPr/>
        </p:nvPicPr>
        <p:blipFill>
          <a:blip r:embed="rId3">
            <a:extLst>
              <a:ext uri="{28A0092B-C50C-407E-A947-70E740481C1C}">
                <a14:useLocalDpi xmlns:a14="http://schemas.microsoft.com/office/drawing/2010/main" val="0"/>
              </a:ext>
            </a:extLst>
          </a:blip>
          <a:srcRect t="1633" r="1149"/>
          <a:stretch>
            <a:fillRect/>
          </a:stretch>
        </p:blipFill>
        <p:spPr bwMode="auto">
          <a:xfrm>
            <a:off x="220663" y="685800"/>
            <a:ext cx="8618537"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6"/>
          <p:cNvSpPr txBox="1">
            <a:spLocks noChangeArrowheads="1"/>
          </p:cNvSpPr>
          <p:nvPr/>
        </p:nvSpPr>
        <p:spPr bwMode="auto">
          <a:xfrm>
            <a:off x="6705600" y="0"/>
            <a:ext cx="2438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fontAlgn="base">
              <a:spcBef>
                <a:spcPct val="50000"/>
              </a:spcBef>
              <a:spcAft>
                <a:spcPct val="0"/>
              </a:spcAft>
            </a:pPr>
            <a:r>
              <a:rPr lang="en-US" sz="2000" b="1">
                <a:solidFill>
                  <a:srgbClr val="FFFFFF"/>
                </a:solidFill>
                <a:ea typeface="MS PGothic" pitchFamily="34" charset="-128"/>
              </a:rPr>
              <a:t>TG: Page 142</a:t>
            </a:r>
          </a:p>
        </p:txBody>
      </p:sp>
      <p:sp>
        <p:nvSpPr>
          <p:cNvPr id="19460" name="Oval 5"/>
          <p:cNvSpPr>
            <a:spLocks noChangeArrowheads="1"/>
          </p:cNvSpPr>
          <p:nvPr/>
        </p:nvSpPr>
        <p:spPr bwMode="auto">
          <a:xfrm>
            <a:off x="2819400" y="4343400"/>
            <a:ext cx="1752600" cy="6858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Tree>
    <p:extLst>
      <p:ext uri="{BB962C8B-B14F-4D97-AF65-F5344CB8AC3E}">
        <p14:creationId xmlns:p14="http://schemas.microsoft.com/office/powerpoint/2010/main" val="929647137"/>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3962400" y="381000"/>
            <a:ext cx="4800600" cy="6172200"/>
            <a:chOff x="2496" y="240"/>
            <a:chExt cx="3024" cy="3888"/>
          </a:xfrm>
        </p:grpSpPr>
        <p:sp>
          <p:nvSpPr>
            <p:cNvPr id="65552" name="Rectangle 10"/>
            <p:cNvSpPr>
              <a:spLocks noChangeArrowheads="1"/>
            </p:cNvSpPr>
            <p:nvPr/>
          </p:nvSpPr>
          <p:spPr bwMode="auto">
            <a:xfrm>
              <a:off x="2640" y="240"/>
              <a:ext cx="2880" cy="3888"/>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65553" name="Line 17"/>
            <p:cNvSpPr>
              <a:spLocks noChangeShapeType="1"/>
            </p:cNvSpPr>
            <p:nvPr/>
          </p:nvSpPr>
          <p:spPr bwMode="auto">
            <a:xfrm flipV="1">
              <a:off x="2496" y="432"/>
              <a:ext cx="864" cy="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sp>
        <p:nvSpPr>
          <p:cNvPr id="65539" name="Rectangle 6"/>
          <p:cNvSpPr>
            <a:spLocks noChangeArrowheads="1"/>
          </p:cNvSpPr>
          <p:nvPr/>
        </p:nvSpPr>
        <p:spPr bwMode="auto">
          <a:xfrm>
            <a:off x="5257800" y="457200"/>
            <a:ext cx="3016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50000"/>
              </a:spcBef>
              <a:spcAft>
                <a:spcPct val="0"/>
              </a:spcAft>
            </a:pPr>
            <a:r>
              <a:rPr lang="en-US" b="1">
                <a:solidFill>
                  <a:srgbClr val="FFFFFF"/>
                </a:solidFill>
                <a:latin typeface="Arial" pitchFamily="34" charset="0"/>
              </a:rPr>
              <a:t>“TITLE OF THE ARTICLE"</a:t>
            </a:r>
          </a:p>
        </p:txBody>
      </p:sp>
      <p:pic>
        <p:nvPicPr>
          <p:cNvPr id="65540" name="Picture 6" descr="Double Bubble Map Template"/>
          <p:cNvPicPr>
            <a:picLocks noChangeAspect="1" noChangeArrowheads="1"/>
          </p:cNvPicPr>
          <p:nvPr/>
        </p:nvPicPr>
        <p:blipFill>
          <a:blip r:embed="rId2" cstate="print">
            <a:extLst>
              <a:ext uri="{28A0092B-C50C-407E-A947-70E740481C1C}">
                <a14:useLocalDpi xmlns:a14="http://schemas.microsoft.com/office/drawing/2010/main" val="0"/>
              </a:ext>
            </a:extLst>
          </a:blip>
          <a:srcRect l="1840" t="19836" r="1840" b="19836"/>
          <a:stretch>
            <a:fillRect/>
          </a:stretch>
        </p:blipFill>
        <p:spPr bwMode="auto">
          <a:xfrm>
            <a:off x="6553200" y="1066800"/>
            <a:ext cx="213360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1" name="Picture 9" descr="Brace Map Template"/>
          <p:cNvPicPr>
            <a:picLocks noChangeAspect="1" noChangeArrowheads="1"/>
          </p:cNvPicPr>
          <p:nvPr/>
        </p:nvPicPr>
        <p:blipFill>
          <a:blip r:embed="rId3">
            <a:extLst>
              <a:ext uri="{28A0092B-C50C-407E-A947-70E740481C1C}">
                <a14:useLocalDpi xmlns:a14="http://schemas.microsoft.com/office/drawing/2010/main" val="0"/>
              </a:ext>
            </a:extLst>
          </a:blip>
          <a:srcRect l="20753" t="21526" r="31075" b="24237"/>
          <a:stretch>
            <a:fillRect/>
          </a:stretch>
        </p:blipFill>
        <p:spPr bwMode="auto">
          <a:xfrm>
            <a:off x="4572000" y="990600"/>
            <a:ext cx="1430338" cy="202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2" name="Picture 8" descr="Tree Map Template"/>
          <p:cNvPicPr>
            <a:picLocks noChangeAspect="1" noChangeArrowheads="1"/>
          </p:cNvPicPr>
          <p:nvPr/>
        </p:nvPicPr>
        <p:blipFill>
          <a:blip r:embed="rId4">
            <a:extLst>
              <a:ext uri="{28A0092B-C50C-407E-A947-70E740481C1C}">
                <a14:useLocalDpi xmlns:a14="http://schemas.microsoft.com/office/drawing/2010/main" val="0"/>
              </a:ext>
            </a:extLst>
          </a:blip>
          <a:srcRect l="10703" t="28688" r="10701" b="22131"/>
          <a:stretch>
            <a:fillRect/>
          </a:stretch>
        </p:blipFill>
        <p:spPr bwMode="auto">
          <a:xfrm>
            <a:off x="5791200" y="3200400"/>
            <a:ext cx="2514600"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9" name="Text Box 2"/>
          <p:cNvSpPr txBox="1">
            <a:spLocks noChangeArrowheads="1"/>
          </p:cNvSpPr>
          <p:nvPr/>
        </p:nvSpPr>
        <p:spPr bwMode="auto">
          <a:xfrm>
            <a:off x="-533400" y="0"/>
            <a:ext cx="1981200" cy="769938"/>
          </a:xfrm>
          <a:prstGeom prst="rect">
            <a:avLst/>
          </a:prstGeom>
          <a:noFill/>
          <a:ln w="9525">
            <a:noFill/>
            <a:miter lim="800000"/>
            <a:headEnd/>
            <a:tailEnd/>
          </a:ln>
          <a:effectLst>
            <a:outerShdw blurRad="50800" dist="38100" dir="2700000" algn="tl" rotWithShape="0">
              <a:prstClr val="black">
                <a:alpha val="40000"/>
              </a:prstClr>
            </a:outerShdw>
          </a:effectLst>
        </p:spPr>
        <p:txBody>
          <a:bodyPr>
            <a:spAutoFit/>
          </a:bodyPr>
          <a:lstStyle/>
          <a:p>
            <a:pPr algn="ctr" fontAlgn="base">
              <a:spcBef>
                <a:spcPct val="50000"/>
              </a:spcBef>
              <a:spcAft>
                <a:spcPct val="0"/>
              </a:spcAft>
              <a:defRPr/>
            </a:pPr>
            <a:r>
              <a:rPr lang="en-US" sz="2000" b="1" dirty="0">
                <a:solidFill>
                  <a:srgbClr val="FFFF00"/>
                </a:solidFill>
                <a:latin typeface="Arial" charset="0"/>
              </a:rPr>
              <a:t>PART 1</a:t>
            </a:r>
          </a:p>
          <a:p>
            <a:pPr algn="ctr" fontAlgn="base">
              <a:spcBef>
                <a:spcPct val="50000"/>
              </a:spcBef>
              <a:spcAft>
                <a:spcPct val="0"/>
              </a:spcAft>
              <a:defRPr/>
            </a:pPr>
            <a:endParaRPr lang="en-US" sz="1600" b="1" dirty="0">
              <a:solidFill>
                <a:srgbClr val="FFFFFF"/>
              </a:solidFill>
              <a:latin typeface="Arial" charset="0"/>
            </a:endParaRPr>
          </a:p>
        </p:txBody>
      </p:sp>
      <p:sp>
        <p:nvSpPr>
          <p:cNvPr id="65544" name="TextBox 17"/>
          <p:cNvSpPr txBox="1">
            <a:spLocks noChangeArrowheads="1"/>
          </p:cNvSpPr>
          <p:nvPr/>
        </p:nvSpPr>
        <p:spPr bwMode="auto">
          <a:xfrm>
            <a:off x="4675188" y="0"/>
            <a:ext cx="331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i="1">
                <a:solidFill>
                  <a:srgbClr val="FFFF00"/>
                </a:solidFill>
                <a:ea typeface="MS PGothic" pitchFamily="34" charset="-128"/>
              </a:rPr>
              <a:t>National Geographic </a:t>
            </a:r>
            <a:r>
              <a:rPr lang="en-US" b="1">
                <a:solidFill>
                  <a:srgbClr val="FFFF00"/>
                </a:solidFill>
                <a:ea typeface="MS PGothic" pitchFamily="34" charset="-128"/>
              </a:rPr>
              <a:t>articles</a:t>
            </a:r>
          </a:p>
        </p:txBody>
      </p:sp>
      <p:sp>
        <p:nvSpPr>
          <p:cNvPr id="65545" name="Rectangle 18"/>
          <p:cNvSpPr>
            <a:spLocks noChangeArrowheads="1"/>
          </p:cNvSpPr>
          <p:nvPr/>
        </p:nvSpPr>
        <p:spPr bwMode="auto">
          <a:xfrm>
            <a:off x="4876800" y="6488113"/>
            <a:ext cx="360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lgn="ctr" fontAlgn="base">
              <a:spcBef>
                <a:spcPct val="0"/>
              </a:spcBef>
              <a:spcAft>
                <a:spcPct val="0"/>
              </a:spcAft>
              <a:tabLst>
                <a:tab pos="914400" algn="l"/>
              </a:tabLst>
            </a:pPr>
            <a:r>
              <a:rPr lang="en-US" b="1">
                <a:solidFill>
                  <a:srgbClr val="FFFF00"/>
                </a:solidFill>
                <a:latin typeface="Times New Roman" pitchFamily="18" charset="0"/>
              </a:rPr>
              <a:t>30 minutes to complete your maps</a:t>
            </a:r>
            <a:endParaRPr lang="en-US" b="1">
              <a:solidFill>
                <a:srgbClr val="FF0000"/>
              </a:solidFill>
              <a:latin typeface="Times New Roman" pitchFamily="18" charset="0"/>
            </a:endParaRPr>
          </a:p>
        </p:txBody>
      </p:sp>
      <p:sp>
        <p:nvSpPr>
          <p:cNvPr id="65546" name="Text Box 3"/>
          <p:cNvSpPr txBox="1">
            <a:spLocks noChangeArrowheads="1"/>
          </p:cNvSpPr>
          <p:nvPr/>
        </p:nvSpPr>
        <p:spPr bwMode="auto">
          <a:xfrm>
            <a:off x="0" y="1371600"/>
            <a:ext cx="4038600" cy="769938"/>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200" b="1">
                <a:solidFill>
                  <a:srgbClr val="002060"/>
                </a:solidFill>
                <a:latin typeface="Calibri" pitchFamily="34" charset="0"/>
                <a:ea typeface="MS PGothic" pitchFamily="34" charset="-128"/>
              </a:rPr>
              <a:t>WRITE THE TITLE AT THE TOP OF THE CHART PAPER</a:t>
            </a:r>
          </a:p>
        </p:txBody>
      </p:sp>
      <p:sp>
        <p:nvSpPr>
          <p:cNvPr id="20" name="Down Arrow 19"/>
          <p:cNvSpPr/>
          <p:nvPr/>
        </p:nvSpPr>
        <p:spPr>
          <a:xfrm>
            <a:off x="1752600" y="2438400"/>
            <a:ext cx="609600" cy="838200"/>
          </a:xfrm>
          <a:prstGeom prst="downArrow">
            <a:avLst/>
          </a:prstGeom>
          <a:solidFill>
            <a:srgbClr val="FFFF00"/>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srgbClr val="FFFFFF"/>
              </a:solidFill>
            </a:endParaRPr>
          </a:p>
        </p:txBody>
      </p:sp>
      <p:sp>
        <p:nvSpPr>
          <p:cNvPr id="65548" name="Text Box 3"/>
          <p:cNvSpPr txBox="1">
            <a:spLocks noChangeArrowheads="1"/>
          </p:cNvSpPr>
          <p:nvPr/>
        </p:nvSpPr>
        <p:spPr bwMode="auto">
          <a:xfrm>
            <a:off x="0" y="3505200"/>
            <a:ext cx="4038600" cy="769938"/>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200" b="1">
                <a:solidFill>
                  <a:srgbClr val="002060"/>
                </a:solidFill>
                <a:latin typeface="Calibri" pitchFamily="34" charset="0"/>
                <a:ea typeface="MS PGothic" pitchFamily="34" charset="-128"/>
              </a:rPr>
              <a:t>IDENTIFY THE TEXT STRUCTURES IN YOUR ARTICLE</a:t>
            </a:r>
          </a:p>
        </p:txBody>
      </p:sp>
      <p:sp>
        <p:nvSpPr>
          <p:cNvPr id="65549" name="Text Box 3"/>
          <p:cNvSpPr txBox="1">
            <a:spLocks noChangeArrowheads="1"/>
          </p:cNvSpPr>
          <p:nvPr/>
        </p:nvSpPr>
        <p:spPr bwMode="auto">
          <a:xfrm>
            <a:off x="0" y="5638800"/>
            <a:ext cx="4038600" cy="769938"/>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200" b="1">
                <a:solidFill>
                  <a:srgbClr val="002060"/>
                </a:solidFill>
                <a:latin typeface="Calibri" pitchFamily="34" charset="0"/>
                <a:ea typeface="MS PGothic" pitchFamily="34" charset="-128"/>
              </a:rPr>
              <a:t>TAKE NOTES USING  THE APPROPRIATE MAPS </a:t>
            </a:r>
          </a:p>
        </p:txBody>
      </p:sp>
      <p:sp>
        <p:nvSpPr>
          <p:cNvPr id="23" name="Down Arrow 22"/>
          <p:cNvSpPr/>
          <p:nvPr/>
        </p:nvSpPr>
        <p:spPr>
          <a:xfrm>
            <a:off x="1676400" y="4648200"/>
            <a:ext cx="609600" cy="838200"/>
          </a:xfrm>
          <a:prstGeom prst="downArrow">
            <a:avLst/>
          </a:prstGeom>
          <a:solidFill>
            <a:srgbClr val="FFFF00"/>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srgbClr val="FFFFFF"/>
              </a:solidFill>
            </a:endParaRPr>
          </a:p>
        </p:txBody>
      </p:sp>
      <p:pic>
        <p:nvPicPr>
          <p:cNvPr id="65551" name="Picture 4"/>
          <p:cNvPicPr>
            <a:picLocks noChangeAspect="1" noChangeArrowheads="1"/>
          </p:cNvPicPr>
          <p:nvPr/>
        </p:nvPicPr>
        <p:blipFill>
          <a:blip r:embed="rId5">
            <a:extLst>
              <a:ext uri="{28A0092B-C50C-407E-A947-70E740481C1C}">
                <a14:useLocalDpi xmlns:a14="http://schemas.microsoft.com/office/drawing/2010/main" val="0"/>
              </a:ext>
            </a:extLst>
          </a:blip>
          <a:srcRect l="16795" t="32292" r="67842" b="56165"/>
          <a:stretch>
            <a:fillRect/>
          </a:stretch>
        </p:blipFill>
        <p:spPr bwMode="auto">
          <a:xfrm>
            <a:off x="990600" y="228600"/>
            <a:ext cx="2971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81180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3962400" y="381000"/>
            <a:ext cx="4800600" cy="6172200"/>
            <a:chOff x="2496" y="240"/>
            <a:chExt cx="3024" cy="3888"/>
          </a:xfrm>
        </p:grpSpPr>
        <p:sp>
          <p:nvSpPr>
            <p:cNvPr id="66582" name="Rectangle 10"/>
            <p:cNvSpPr>
              <a:spLocks noChangeArrowheads="1"/>
            </p:cNvSpPr>
            <p:nvPr/>
          </p:nvSpPr>
          <p:spPr bwMode="auto">
            <a:xfrm>
              <a:off x="2640" y="240"/>
              <a:ext cx="2880" cy="3888"/>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66583" name="Line 17"/>
            <p:cNvSpPr>
              <a:spLocks noChangeShapeType="1"/>
            </p:cNvSpPr>
            <p:nvPr/>
          </p:nvSpPr>
          <p:spPr bwMode="auto">
            <a:xfrm flipV="1">
              <a:off x="2496" y="432"/>
              <a:ext cx="864" cy="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pic>
        <p:nvPicPr>
          <p:cNvPr id="66563" name="Picture 5" descr="Circle 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4724400"/>
            <a:ext cx="1452563"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4" name="Rectangle 6"/>
          <p:cNvSpPr>
            <a:spLocks noChangeArrowheads="1"/>
          </p:cNvSpPr>
          <p:nvPr/>
        </p:nvSpPr>
        <p:spPr bwMode="auto">
          <a:xfrm>
            <a:off x="5257800" y="457200"/>
            <a:ext cx="3016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50000"/>
              </a:spcBef>
              <a:spcAft>
                <a:spcPct val="0"/>
              </a:spcAft>
            </a:pPr>
            <a:r>
              <a:rPr lang="en-US" b="1">
                <a:solidFill>
                  <a:srgbClr val="FFFFFF"/>
                </a:solidFill>
                <a:latin typeface="Arial" pitchFamily="34" charset="0"/>
              </a:rPr>
              <a:t>“TITLE OF THE ARTICLE"</a:t>
            </a:r>
          </a:p>
        </p:txBody>
      </p:sp>
      <p:pic>
        <p:nvPicPr>
          <p:cNvPr id="66565" name="Picture 6" descr="Double Bubble Map Template"/>
          <p:cNvPicPr>
            <a:picLocks noChangeAspect="1" noChangeArrowheads="1"/>
          </p:cNvPicPr>
          <p:nvPr/>
        </p:nvPicPr>
        <p:blipFill>
          <a:blip r:embed="rId3">
            <a:extLst>
              <a:ext uri="{28A0092B-C50C-407E-A947-70E740481C1C}">
                <a14:useLocalDpi xmlns:a14="http://schemas.microsoft.com/office/drawing/2010/main" val="0"/>
              </a:ext>
            </a:extLst>
          </a:blip>
          <a:srcRect l="1840" t="19836" r="1840" b="19836"/>
          <a:stretch>
            <a:fillRect/>
          </a:stretch>
        </p:blipFill>
        <p:spPr bwMode="auto">
          <a:xfrm>
            <a:off x="6553200" y="1066800"/>
            <a:ext cx="2057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6" name="Picture 9" descr="Brace Map Template"/>
          <p:cNvPicPr>
            <a:picLocks noChangeAspect="1" noChangeArrowheads="1"/>
          </p:cNvPicPr>
          <p:nvPr/>
        </p:nvPicPr>
        <p:blipFill>
          <a:blip r:embed="rId4">
            <a:extLst>
              <a:ext uri="{28A0092B-C50C-407E-A947-70E740481C1C}">
                <a14:useLocalDpi xmlns:a14="http://schemas.microsoft.com/office/drawing/2010/main" val="0"/>
              </a:ext>
            </a:extLst>
          </a:blip>
          <a:srcRect l="20753" t="21526" r="31075" b="24237"/>
          <a:stretch>
            <a:fillRect/>
          </a:stretch>
        </p:blipFill>
        <p:spPr bwMode="auto">
          <a:xfrm>
            <a:off x="4572000" y="990600"/>
            <a:ext cx="1430338" cy="202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7" name="Picture 8" descr="Tree Map Template"/>
          <p:cNvPicPr>
            <a:picLocks noChangeAspect="1" noChangeArrowheads="1"/>
          </p:cNvPicPr>
          <p:nvPr/>
        </p:nvPicPr>
        <p:blipFill>
          <a:blip r:embed="rId5">
            <a:extLst>
              <a:ext uri="{28A0092B-C50C-407E-A947-70E740481C1C}">
                <a14:useLocalDpi xmlns:a14="http://schemas.microsoft.com/office/drawing/2010/main" val="0"/>
              </a:ext>
            </a:extLst>
          </a:blip>
          <a:srcRect l="10703" t="28688" r="10701" b="22131"/>
          <a:stretch>
            <a:fillRect/>
          </a:stretch>
        </p:blipFill>
        <p:spPr bwMode="auto">
          <a:xfrm>
            <a:off x="6019800" y="3200400"/>
            <a:ext cx="2514600"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9" name="Text Box 2"/>
          <p:cNvSpPr txBox="1">
            <a:spLocks noChangeArrowheads="1"/>
          </p:cNvSpPr>
          <p:nvPr/>
        </p:nvSpPr>
        <p:spPr bwMode="auto">
          <a:xfrm>
            <a:off x="-381000" y="0"/>
            <a:ext cx="1828800" cy="769938"/>
          </a:xfrm>
          <a:prstGeom prst="rect">
            <a:avLst/>
          </a:prstGeom>
          <a:noFill/>
          <a:ln w="9525">
            <a:noFill/>
            <a:miter lim="800000"/>
            <a:headEnd/>
            <a:tailEnd/>
          </a:ln>
          <a:effectLst>
            <a:outerShdw blurRad="50800" dist="38100" dir="2700000" algn="tl" rotWithShape="0">
              <a:prstClr val="black">
                <a:alpha val="40000"/>
              </a:prstClr>
            </a:outerShdw>
          </a:effectLst>
        </p:spPr>
        <p:txBody>
          <a:bodyPr>
            <a:spAutoFit/>
          </a:bodyPr>
          <a:lstStyle/>
          <a:p>
            <a:pPr algn="ctr" fontAlgn="base">
              <a:spcBef>
                <a:spcPct val="50000"/>
              </a:spcBef>
              <a:spcAft>
                <a:spcPct val="0"/>
              </a:spcAft>
              <a:defRPr/>
            </a:pPr>
            <a:r>
              <a:rPr lang="en-US" sz="2000" b="1" dirty="0">
                <a:solidFill>
                  <a:srgbClr val="FFFF00"/>
                </a:solidFill>
                <a:latin typeface="Arial" charset="0"/>
              </a:rPr>
              <a:t>PART 2</a:t>
            </a:r>
          </a:p>
          <a:p>
            <a:pPr algn="ctr" fontAlgn="base">
              <a:spcBef>
                <a:spcPct val="50000"/>
              </a:spcBef>
              <a:spcAft>
                <a:spcPct val="0"/>
              </a:spcAft>
              <a:defRPr/>
            </a:pPr>
            <a:endParaRPr lang="en-US" sz="1600" b="1" dirty="0">
              <a:solidFill>
                <a:srgbClr val="FFFFFF"/>
              </a:solidFill>
              <a:latin typeface="Arial" charset="0"/>
            </a:endParaRPr>
          </a:p>
        </p:txBody>
      </p:sp>
      <p:sp>
        <p:nvSpPr>
          <p:cNvPr id="66569" name="Line 17"/>
          <p:cNvSpPr>
            <a:spLocks noChangeShapeType="1"/>
          </p:cNvSpPr>
          <p:nvPr/>
        </p:nvSpPr>
        <p:spPr bwMode="auto">
          <a:xfrm>
            <a:off x="3886200" y="1981200"/>
            <a:ext cx="1143000" cy="281940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66570" name="TextBox 17"/>
          <p:cNvSpPr txBox="1">
            <a:spLocks noChangeArrowheads="1"/>
          </p:cNvSpPr>
          <p:nvPr/>
        </p:nvSpPr>
        <p:spPr bwMode="auto">
          <a:xfrm>
            <a:off x="4675188" y="0"/>
            <a:ext cx="331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i="1">
                <a:solidFill>
                  <a:srgbClr val="FFFF00"/>
                </a:solidFill>
                <a:ea typeface="MS PGothic" pitchFamily="34" charset="-128"/>
              </a:rPr>
              <a:t>National Geographic </a:t>
            </a:r>
            <a:r>
              <a:rPr lang="en-US" b="1">
                <a:solidFill>
                  <a:srgbClr val="FFFF00"/>
                </a:solidFill>
                <a:ea typeface="MS PGothic" pitchFamily="34" charset="-128"/>
              </a:rPr>
              <a:t>articles</a:t>
            </a:r>
          </a:p>
        </p:txBody>
      </p:sp>
      <p:sp>
        <p:nvSpPr>
          <p:cNvPr id="66571" name="Text Box 3"/>
          <p:cNvSpPr txBox="1">
            <a:spLocks noChangeArrowheads="1"/>
          </p:cNvSpPr>
          <p:nvPr/>
        </p:nvSpPr>
        <p:spPr bwMode="auto">
          <a:xfrm>
            <a:off x="0" y="1143000"/>
            <a:ext cx="4038600" cy="1169988"/>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000" b="1">
                <a:solidFill>
                  <a:srgbClr val="002060"/>
                </a:solidFill>
                <a:latin typeface="Calibri" pitchFamily="34" charset="0"/>
                <a:ea typeface="MS PGothic" pitchFamily="34" charset="-128"/>
              </a:rPr>
              <a:t>CREATE ONE ADDITONAL  MAP</a:t>
            </a:r>
          </a:p>
          <a:p>
            <a:pPr algn="ctr" fontAlgn="base">
              <a:spcBef>
                <a:spcPct val="50000"/>
              </a:spcBef>
              <a:spcAft>
                <a:spcPct val="0"/>
              </a:spcAft>
            </a:pPr>
            <a:r>
              <a:rPr lang="en-US" sz="2000" b="1">
                <a:solidFill>
                  <a:srgbClr val="002060"/>
                </a:solidFill>
                <a:latin typeface="Calibri" pitchFamily="34" charset="0"/>
                <a:ea typeface="MS PGothic" pitchFamily="34" charset="-128"/>
              </a:rPr>
              <a:t>FOR AN ACADEMIC VOCABULARY WORD  </a:t>
            </a:r>
          </a:p>
        </p:txBody>
      </p:sp>
      <p:sp>
        <p:nvSpPr>
          <p:cNvPr id="20" name="Down Arrow 19"/>
          <p:cNvSpPr/>
          <p:nvPr/>
        </p:nvSpPr>
        <p:spPr>
          <a:xfrm>
            <a:off x="1752600" y="2514600"/>
            <a:ext cx="609600" cy="685800"/>
          </a:xfrm>
          <a:prstGeom prst="downArrow">
            <a:avLst/>
          </a:prstGeom>
          <a:solidFill>
            <a:srgbClr val="FFFF00"/>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srgbClr val="FFFFFF"/>
              </a:solidFill>
            </a:endParaRPr>
          </a:p>
        </p:txBody>
      </p:sp>
      <p:sp>
        <p:nvSpPr>
          <p:cNvPr id="66573" name="Text Box 3"/>
          <p:cNvSpPr txBox="1">
            <a:spLocks noChangeArrowheads="1"/>
          </p:cNvSpPr>
          <p:nvPr/>
        </p:nvSpPr>
        <p:spPr bwMode="auto">
          <a:xfrm>
            <a:off x="0" y="3352800"/>
            <a:ext cx="4038600" cy="769938"/>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fontAlgn="base">
              <a:spcBef>
                <a:spcPct val="50000"/>
              </a:spcBef>
              <a:spcAft>
                <a:spcPct val="0"/>
              </a:spcAft>
            </a:pPr>
            <a:r>
              <a:rPr lang="en-US" sz="2200" b="1">
                <a:solidFill>
                  <a:srgbClr val="002060"/>
                </a:solidFill>
                <a:latin typeface="Calibri" pitchFamily="34" charset="0"/>
                <a:ea typeface="MS PGothic" pitchFamily="34" charset="-128"/>
              </a:rPr>
              <a:t>WRITE THE </a:t>
            </a:r>
            <a:r>
              <a:rPr lang="en-US" sz="2200" b="1">
                <a:solidFill>
                  <a:srgbClr val="0070C0"/>
                </a:solidFill>
                <a:latin typeface="Calibri" pitchFamily="34" charset="0"/>
                <a:ea typeface="MS PGothic" pitchFamily="34" charset="-128"/>
              </a:rPr>
              <a:t>AUTHOR’S PUPROSE </a:t>
            </a:r>
            <a:r>
              <a:rPr lang="en-US" sz="2200" b="1">
                <a:solidFill>
                  <a:srgbClr val="002060"/>
                </a:solidFill>
                <a:latin typeface="Calibri" pitchFamily="34" charset="0"/>
                <a:ea typeface="MS PGothic" pitchFamily="34" charset="-128"/>
              </a:rPr>
              <a:t>IN THE RIGHT HAND CORNER</a:t>
            </a:r>
          </a:p>
        </p:txBody>
      </p:sp>
      <p:sp>
        <p:nvSpPr>
          <p:cNvPr id="66574" name="Text Box 3"/>
          <p:cNvSpPr txBox="1">
            <a:spLocks noChangeArrowheads="1"/>
          </p:cNvSpPr>
          <p:nvPr/>
        </p:nvSpPr>
        <p:spPr bwMode="auto">
          <a:xfrm>
            <a:off x="0" y="5334000"/>
            <a:ext cx="4038600" cy="1108075"/>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200" b="1">
                <a:solidFill>
                  <a:srgbClr val="FF0000"/>
                </a:solidFill>
                <a:latin typeface="Calibri" pitchFamily="34" charset="0"/>
                <a:ea typeface="MS PGothic" pitchFamily="34" charset="-128"/>
              </a:rPr>
              <a:t>ADD 3  TRANSITION WORDS (SAT) KEY WORDS </a:t>
            </a:r>
            <a:r>
              <a:rPr lang="en-US" sz="2200" b="1">
                <a:solidFill>
                  <a:srgbClr val="002060"/>
                </a:solidFill>
                <a:latin typeface="Calibri" pitchFamily="34" charset="0"/>
                <a:ea typeface="MS PGothic" pitchFamily="34" charset="-128"/>
              </a:rPr>
              <a:t>(77) IN THE FRAME AROUND EACH MAP  </a:t>
            </a:r>
          </a:p>
        </p:txBody>
      </p:sp>
      <p:sp>
        <p:nvSpPr>
          <p:cNvPr id="23" name="Down Arrow 22"/>
          <p:cNvSpPr/>
          <p:nvPr/>
        </p:nvSpPr>
        <p:spPr>
          <a:xfrm>
            <a:off x="1676400" y="4343400"/>
            <a:ext cx="609600" cy="838200"/>
          </a:xfrm>
          <a:prstGeom prst="downArrow">
            <a:avLst/>
          </a:prstGeom>
          <a:solidFill>
            <a:srgbClr val="FFFF00"/>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srgbClr val="FFFFFF"/>
              </a:solidFill>
            </a:endParaRPr>
          </a:p>
        </p:txBody>
      </p:sp>
      <p:sp>
        <p:nvSpPr>
          <p:cNvPr id="66576" name="Text Box 3"/>
          <p:cNvSpPr txBox="1">
            <a:spLocks noChangeArrowheads="1"/>
          </p:cNvSpPr>
          <p:nvPr/>
        </p:nvSpPr>
        <p:spPr bwMode="auto">
          <a:xfrm>
            <a:off x="7543800" y="5867400"/>
            <a:ext cx="1143000" cy="646113"/>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fontAlgn="base">
              <a:spcBef>
                <a:spcPct val="50000"/>
              </a:spcBef>
              <a:spcAft>
                <a:spcPct val="0"/>
              </a:spcAft>
            </a:pPr>
            <a:r>
              <a:rPr lang="en-US" sz="2200" b="1">
                <a:solidFill>
                  <a:srgbClr val="002060"/>
                </a:solidFill>
                <a:latin typeface="Calibri" pitchFamily="34" charset="0"/>
                <a:ea typeface="MS PGothic" pitchFamily="34" charset="-128"/>
              </a:rPr>
              <a:t> </a:t>
            </a:r>
            <a:r>
              <a:rPr lang="en-US" sz="1400" b="1">
                <a:solidFill>
                  <a:srgbClr val="0070C0"/>
                </a:solidFill>
                <a:latin typeface="Calibri" pitchFamily="34" charset="0"/>
                <a:ea typeface="MS PGothic" pitchFamily="34" charset="-128"/>
              </a:rPr>
              <a:t>AUTHOR’S PUPROSE </a:t>
            </a:r>
          </a:p>
        </p:txBody>
      </p:sp>
      <p:pic>
        <p:nvPicPr>
          <p:cNvPr id="66577" name="Picture 4"/>
          <p:cNvPicPr>
            <a:picLocks noChangeAspect="1" noChangeArrowheads="1"/>
          </p:cNvPicPr>
          <p:nvPr/>
        </p:nvPicPr>
        <p:blipFill>
          <a:blip r:embed="rId6">
            <a:extLst>
              <a:ext uri="{28A0092B-C50C-407E-A947-70E740481C1C}">
                <a14:useLocalDpi xmlns:a14="http://schemas.microsoft.com/office/drawing/2010/main" val="0"/>
              </a:ext>
            </a:extLst>
          </a:blip>
          <a:srcRect l="16795" t="32292" r="67842" b="56165"/>
          <a:stretch>
            <a:fillRect/>
          </a:stretch>
        </p:blipFill>
        <p:spPr bwMode="auto">
          <a:xfrm>
            <a:off x="1295400" y="152400"/>
            <a:ext cx="224790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8" name="Text Box 3"/>
          <p:cNvSpPr txBox="1">
            <a:spLocks noChangeArrowheads="1"/>
          </p:cNvSpPr>
          <p:nvPr/>
        </p:nvSpPr>
        <p:spPr bwMode="auto">
          <a:xfrm>
            <a:off x="4419600" y="2819400"/>
            <a:ext cx="762000" cy="307975"/>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fontAlgn="base">
              <a:spcBef>
                <a:spcPct val="50000"/>
              </a:spcBef>
              <a:spcAft>
                <a:spcPct val="0"/>
              </a:spcAft>
            </a:pPr>
            <a:r>
              <a:rPr lang="en-US" sz="1400" b="1">
                <a:solidFill>
                  <a:srgbClr val="FF0000"/>
                </a:solidFill>
                <a:latin typeface="Calibri" pitchFamily="34" charset="0"/>
                <a:ea typeface="MS PGothic" pitchFamily="34" charset="-128"/>
              </a:rPr>
              <a:t>PARTS</a:t>
            </a:r>
          </a:p>
        </p:txBody>
      </p:sp>
      <p:sp>
        <p:nvSpPr>
          <p:cNvPr id="66579" name="Text Box 3"/>
          <p:cNvSpPr txBox="1">
            <a:spLocks noChangeArrowheads="1"/>
          </p:cNvSpPr>
          <p:nvPr/>
        </p:nvSpPr>
        <p:spPr bwMode="auto">
          <a:xfrm>
            <a:off x="6629400" y="2590800"/>
            <a:ext cx="1828800" cy="307975"/>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fontAlgn="base">
              <a:spcBef>
                <a:spcPct val="50000"/>
              </a:spcBef>
              <a:spcAft>
                <a:spcPct val="0"/>
              </a:spcAft>
            </a:pPr>
            <a:r>
              <a:rPr lang="en-US" sz="1400" b="1">
                <a:solidFill>
                  <a:srgbClr val="FF0000"/>
                </a:solidFill>
                <a:latin typeface="Calibri" pitchFamily="34" charset="0"/>
                <a:ea typeface="MS PGothic" pitchFamily="34" charset="-128"/>
              </a:rPr>
              <a:t>ALIKE/DIFFERENT</a:t>
            </a:r>
          </a:p>
        </p:txBody>
      </p:sp>
      <p:sp>
        <p:nvSpPr>
          <p:cNvPr id="66580" name="Text Box 3"/>
          <p:cNvSpPr txBox="1">
            <a:spLocks noChangeArrowheads="1"/>
          </p:cNvSpPr>
          <p:nvPr/>
        </p:nvSpPr>
        <p:spPr bwMode="auto">
          <a:xfrm>
            <a:off x="6629400" y="4343400"/>
            <a:ext cx="1752600" cy="307975"/>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fontAlgn="base">
              <a:spcBef>
                <a:spcPct val="50000"/>
              </a:spcBef>
              <a:spcAft>
                <a:spcPct val="0"/>
              </a:spcAft>
            </a:pPr>
            <a:r>
              <a:rPr lang="en-US" sz="1400" b="1">
                <a:solidFill>
                  <a:srgbClr val="FF0000"/>
                </a:solidFill>
                <a:latin typeface="Calibri" pitchFamily="34" charset="0"/>
                <a:ea typeface="MS PGothic" pitchFamily="34" charset="-128"/>
              </a:rPr>
              <a:t>TYPES, KINDS,SORT</a:t>
            </a:r>
          </a:p>
        </p:txBody>
      </p:sp>
      <p:sp>
        <p:nvSpPr>
          <p:cNvPr id="66581" name="Line 17"/>
          <p:cNvSpPr>
            <a:spLocks noChangeShapeType="1"/>
          </p:cNvSpPr>
          <p:nvPr/>
        </p:nvSpPr>
        <p:spPr bwMode="auto">
          <a:xfrm flipV="1">
            <a:off x="3352800" y="2819400"/>
            <a:ext cx="3352800" cy="266700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Tree>
    <p:extLst>
      <p:ext uri="{BB962C8B-B14F-4D97-AF65-F5344CB8AC3E}">
        <p14:creationId xmlns:p14="http://schemas.microsoft.com/office/powerpoint/2010/main" val="17914844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5"/>
          <p:cNvSpPr>
            <a:spLocks noGrp="1" noChangeArrowheads="1"/>
          </p:cNvSpPr>
          <p:nvPr>
            <p:ph type="title"/>
          </p:nvPr>
        </p:nvSpPr>
        <p:spPr>
          <a:xfrm>
            <a:off x="228600" y="685800"/>
            <a:ext cx="8229600" cy="1143000"/>
          </a:xfrm>
        </p:spPr>
        <p:txBody>
          <a:bodyPr/>
          <a:lstStyle/>
          <a:p>
            <a:r>
              <a:rPr lang="en-US" sz="2400" smtClean="0">
                <a:solidFill>
                  <a:srgbClr val="FFFF00"/>
                </a:solidFill>
              </a:rPr>
              <a:t>MORE….</a:t>
            </a:r>
            <a:br>
              <a:rPr lang="en-US" sz="2400" smtClean="0">
                <a:solidFill>
                  <a:srgbClr val="FFFF00"/>
                </a:solidFill>
              </a:rPr>
            </a:br>
            <a:r>
              <a:rPr lang="en-US" sz="2400" smtClean="0">
                <a:solidFill>
                  <a:srgbClr val="FFFF00"/>
                </a:solidFill>
              </a:rPr>
              <a:t>READING COMPREHENSION</a:t>
            </a:r>
            <a:br>
              <a:rPr lang="en-US" sz="2400" smtClean="0">
                <a:solidFill>
                  <a:srgbClr val="FFFF00"/>
                </a:solidFill>
              </a:rPr>
            </a:br>
            <a:r>
              <a:rPr lang="en-US" sz="2400" smtClean="0">
                <a:solidFill>
                  <a:srgbClr val="FFFF00"/>
                </a:solidFill>
              </a:rPr>
              <a:t>STRATEGIES</a:t>
            </a:r>
            <a:r>
              <a:rPr lang="en-US" smtClean="0">
                <a:solidFill>
                  <a:srgbClr val="FFFF00"/>
                </a:solidFill>
              </a:rPr>
              <a:t/>
            </a:r>
            <a:br>
              <a:rPr lang="en-US" smtClean="0">
                <a:solidFill>
                  <a:srgbClr val="FFFF00"/>
                </a:solidFill>
              </a:rPr>
            </a:br>
            <a:r>
              <a:rPr lang="en-US" sz="2800" smtClean="0">
                <a:solidFill>
                  <a:srgbClr val="FFFF00"/>
                </a:solidFill>
              </a:rPr>
              <a:t> for</a:t>
            </a:r>
            <a:br>
              <a:rPr lang="en-US" sz="2800" smtClean="0">
                <a:solidFill>
                  <a:srgbClr val="FFFF00"/>
                </a:solidFill>
              </a:rPr>
            </a:br>
            <a:r>
              <a:rPr lang="en-US" sz="2800" smtClean="0">
                <a:solidFill>
                  <a:srgbClr val="FFFF00"/>
                </a:solidFill>
              </a:rPr>
              <a:t> </a:t>
            </a:r>
            <a:r>
              <a:rPr lang="en-US" sz="2800" b="1" smtClean="0">
                <a:solidFill>
                  <a:srgbClr val="FFFF00"/>
                </a:solidFill>
              </a:rPr>
              <a:t>Literary/Informational</a:t>
            </a:r>
            <a:r>
              <a:rPr lang="en-US" sz="2800" smtClean="0">
                <a:solidFill>
                  <a:srgbClr val="FFFF00"/>
                </a:solidFill>
              </a:rPr>
              <a:t/>
            </a:r>
            <a:br>
              <a:rPr lang="en-US" sz="2800" smtClean="0">
                <a:solidFill>
                  <a:srgbClr val="FFFF00"/>
                </a:solidFill>
              </a:rPr>
            </a:br>
            <a:r>
              <a:rPr lang="en-US" sz="2800" b="1" smtClean="0">
                <a:solidFill>
                  <a:srgbClr val="FFFF00"/>
                </a:solidFill>
              </a:rPr>
              <a:t>Strands</a:t>
            </a:r>
          </a:p>
        </p:txBody>
      </p:sp>
      <p:sp>
        <p:nvSpPr>
          <p:cNvPr id="67587" name="Rectangle 6"/>
          <p:cNvSpPr>
            <a:spLocks noGrp="1" noChangeArrowheads="1"/>
          </p:cNvSpPr>
          <p:nvPr>
            <p:ph idx="1"/>
          </p:nvPr>
        </p:nvSpPr>
        <p:spPr>
          <a:xfrm>
            <a:off x="0" y="2667000"/>
            <a:ext cx="8610600" cy="3898900"/>
          </a:xfrm>
        </p:spPr>
        <p:txBody>
          <a:bodyPr/>
          <a:lstStyle/>
          <a:p>
            <a:pPr>
              <a:buFontTx/>
              <a:buNone/>
            </a:pPr>
            <a:r>
              <a:rPr lang="en-US" b="1" smtClean="0">
                <a:solidFill>
                  <a:srgbClr val="FF0000"/>
                </a:solidFill>
              </a:rPr>
              <a:t>DURING READING continued …</a:t>
            </a:r>
          </a:p>
          <a:p>
            <a:r>
              <a:rPr lang="en-US" b="1" smtClean="0">
                <a:solidFill>
                  <a:schemeClr val="bg1"/>
                </a:solidFill>
              </a:rPr>
              <a:t>PREDICT</a:t>
            </a:r>
          </a:p>
          <a:p>
            <a:r>
              <a:rPr lang="en-US" b="1" smtClean="0">
                <a:solidFill>
                  <a:schemeClr val="bg1"/>
                </a:solidFill>
              </a:rPr>
              <a:t> </a:t>
            </a:r>
            <a:r>
              <a:rPr lang="en-US" b="1" smtClean="0">
                <a:solidFill>
                  <a:srgbClr val="FFFF00"/>
                </a:solidFill>
              </a:rPr>
              <a:t>INFER</a:t>
            </a:r>
          </a:p>
          <a:p>
            <a:r>
              <a:rPr lang="en-US" b="1" smtClean="0">
                <a:solidFill>
                  <a:schemeClr val="bg1"/>
                </a:solidFill>
              </a:rPr>
              <a:t>FACT VS. OPINION</a:t>
            </a:r>
          </a:p>
          <a:p>
            <a:endParaRPr lang="en-US" b="1" smtClean="0">
              <a:solidFill>
                <a:schemeClr val="bg1"/>
              </a:solidFill>
            </a:endParaRPr>
          </a:p>
          <a:p>
            <a:endParaRPr lang="en-US" sz="2400" b="1" smtClean="0">
              <a:solidFill>
                <a:schemeClr val="bg1"/>
              </a:solidFill>
            </a:endParaRPr>
          </a:p>
          <a:p>
            <a:r>
              <a:rPr lang="en-US" sz="2400" b="1" smtClean="0">
                <a:solidFill>
                  <a:schemeClr val="bg1"/>
                </a:solidFill>
              </a:rPr>
              <a:t>Page 153-157</a:t>
            </a:r>
          </a:p>
        </p:txBody>
      </p:sp>
      <p:grpSp>
        <p:nvGrpSpPr>
          <p:cNvPr id="67588" name="Group 10"/>
          <p:cNvGrpSpPr>
            <a:grpSpLocks/>
          </p:cNvGrpSpPr>
          <p:nvPr/>
        </p:nvGrpSpPr>
        <p:grpSpPr bwMode="auto">
          <a:xfrm>
            <a:off x="7010400" y="1828800"/>
            <a:ext cx="1778000" cy="2074863"/>
            <a:chOff x="4320" y="805"/>
            <a:chExt cx="1120" cy="1307"/>
          </a:xfrm>
        </p:grpSpPr>
        <p:sp>
          <p:nvSpPr>
            <p:cNvPr id="67592" name="Rectangle 9"/>
            <p:cNvSpPr>
              <a:spLocks noChangeArrowheads="1"/>
            </p:cNvSpPr>
            <p:nvPr/>
          </p:nvSpPr>
          <p:spPr bwMode="auto">
            <a:xfrm>
              <a:off x="4320" y="805"/>
              <a:ext cx="1120" cy="13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pic>
          <p:nvPicPr>
            <p:cNvPr id="6759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8" y="864"/>
              <a:ext cx="1036"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7589" name="Group 12"/>
          <p:cNvGrpSpPr>
            <a:grpSpLocks/>
          </p:cNvGrpSpPr>
          <p:nvPr/>
        </p:nvGrpSpPr>
        <p:grpSpPr bwMode="auto">
          <a:xfrm>
            <a:off x="7010400" y="4038600"/>
            <a:ext cx="1905000" cy="2667000"/>
            <a:chOff x="4416" y="2544"/>
            <a:chExt cx="1200" cy="1680"/>
          </a:xfrm>
        </p:grpSpPr>
        <p:sp>
          <p:nvSpPr>
            <p:cNvPr id="67590" name="Rectangle 11"/>
            <p:cNvSpPr>
              <a:spLocks noChangeArrowheads="1"/>
            </p:cNvSpPr>
            <p:nvPr/>
          </p:nvSpPr>
          <p:spPr bwMode="auto">
            <a:xfrm>
              <a:off x="4416" y="2544"/>
              <a:ext cx="1200" cy="16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pic>
          <p:nvPicPr>
            <p:cNvPr id="67591" name="Picture 8" descr="Red Alert"/>
            <p:cNvPicPr>
              <a:picLocks noChangeAspect="1" noChangeArrowheads="1"/>
            </p:cNvPicPr>
            <p:nvPr/>
          </p:nvPicPr>
          <p:blipFill>
            <a:blip r:embed="rId4">
              <a:lum bright="6000"/>
              <a:extLst>
                <a:ext uri="{28A0092B-C50C-407E-A947-70E740481C1C}">
                  <a14:useLocalDpi xmlns:a14="http://schemas.microsoft.com/office/drawing/2010/main" val="0"/>
                </a:ext>
              </a:extLst>
            </a:blip>
            <a:srcRect l="5898" t="5322"/>
            <a:stretch>
              <a:fillRect/>
            </a:stretch>
          </p:blipFill>
          <p:spPr bwMode="auto">
            <a:xfrm>
              <a:off x="4503" y="2613"/>
              <a:ext cx="1024" cy="15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002974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prediction"/>
          <p:cNvPicPr>
            <a:picLocks noChangeAspect="1" noChangeArrowheads="1"/>
          </p:cNvPicPr>
          <p:nvPr/>
        </p:nvPicPr>
        <p:blipFill>
          <a:blip r:embed="rId3">
            <a:extLst>
              <a:ext uri="{28A0092B-C50C-407E-A947-70E740481C1C}">
                <a14:useLocalDpi xmlns:a14="http://schemas.microsoft.com/office/drawing/2010/main" val="0"/>
              </a:ext>
            </a:extLst>
          </a:blip>
          <a:srcRect l="8333" t="9509" r="8507" b="50000"/>
          <a:stretch>
            <a:fillRect/>
          </a:stretch>
        </p:blipFill>
        <p:spPr bwMode="auto">
          <a:xfrm>
            <a:off x="762000" y="990600"/>
            <a:ext cx="7391400" cy="206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611" name="Group 4"/>
          <p:cNvGrpSpPr>
            <a:grpSpLocks/>
          </p:cNvGrpSpPr>
          <p:nvPr/>
        </p:nvGrpSpPr>
        <p:grpSpPr bwMode="auto">
          <a:xfrm>
            <a:off x="1524000" y="3811588"/>
            <a:ext cx="5845175" cy="2674937"/>
            <a:chOff x="1692" y="5580"/>
            <a:chExt cx="5768" cy="4199"/>
          </a:xfrm>
        </p:grpSpPr>
        <p:pic>
          <p:nvPicPr>
            <p:cNvPr id="68617" name="Picture 5" descr="f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 y="5580"/>
              <a:ext cx="5768" cy="4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8" name="Line 6"/>
            <p:cNvSpPr>
              <a:spLocks noChangeShapeType="1"/>
            </p:cNvSpPr>
            <p:nvPr/>
          </p:nvSpPr>
          <p:spPr bwMode="auto">
            <a:xfrm flipV="1">
              <a:off x="5652" y="6120"/>
              <a:ext cx="540" cy="12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68619" name="Line 7"/>
            <p:cNvSpPr>
              <a:spLocks noChangeShapeType="1"/>
            </p:cNvSpPr>
            <p:nvPr/>
          </p:nvSpPr>
          <p:spPr bwMode="auto">
            <a:xfrm>
              <a:off x="5652" y="8100"/>
              <a:ext cx="540" cy="12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68620" name="Line 8"/>
            <p:cNvSpPr>
              <a:spLocks noChangeShapeType="1"/>
            </p:cNvSpPr>
            <p:nvPr/>
          </p:nvSpPr>
          <p:spPr bwMode="auto">
            <a:xfrm>
              <a:off x="5832" y="7920"/>
              <a:ext cx="36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68621" name="Line 9"/>
            <p:cNvSpPr>
              <a:spLocks noChangeShapeType="1"/>
            </p:cNvSpPr>
            <p:nvPr/>
          </p:nvSpPr>
          <p:spPr bwMode="auto">
            <a:xfrm flipV="1">
              <a:off x="5832" y="7200"/>
              <a:ext cx="36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sp>
        <p:nvSpPr>
          <p:cNvPr id="68612" name="Text Box 10"/>
          <p:cNvSpPr txBox="1">
            <a:spLocks noChangeArrowheads="1"/>
          </p:cNvSpPr>
          <p:nvPr/>
        </p:nvSpPr>
        <p:spPr bwMode="auto">
          <a:xfrm>
            <a:off x="1524000" y="4137025"/>
            <a:ext cx="35814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800" b="1">
                <a:solidFill>
                  <a:srgbClr val="000000"/>
                </a:solidFill>
                <a:ea typeface="MS PGothic" pitchFamily="34" charset="-128"/>
              </a:rPr>
              <a:t>Sequence of Events</a:t>
            </a:r>
            <a:endParaRPr lang="en-US" sz="2800">
              <a:solidFill>
                <a:srgbClr val="000000"/>
              </a:solidFill>
              <a:ea typeface="MS PGothic" pitchFamily="34" charset="-128"/>
            </a:endParaRPr>
          </a:p>
        </p:txBody>
      </p:sp>
      <p:sp>
        <p:nvSpPr>
          <p:cNvPr id="68613" name="Text Box 11"/>
          <p:cNvSpPr txBox="1">
            <a:spLocks noChangeArrowheads="1"/>
          </p:cNvSpPr>
          <p:nvPr/>
        </p:nvSpPr>
        <p:spPr bwMode="auto">
          <a:xfrm>
            <a:off x="5943600" y="3200400"/>
            <a:ext cx="22098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800" b="1">
                <a:solidFill>
                  <a:srgbClr val="FFFFFF"/>
                </a:solidFill>
                <a:ea typeface="MS PGothic" pitchFamily="34" charset="-128"/>
              </a:rPr>
              <a:t>Predictions</a:t>
            </a:r>
            <a:endParaRPr lang="en-US" sz="2800">
              <a:solidFill>
                <a:srgbClr val="FFFFFF"/>
              </a:solidFill>
              <a:ea typeface="MS PGothic" pitchFamily="34" charset="-128"/>
            </a:endParaRPr>
          </a:p>
        </p:txBody>
      </p:sp>
      <p:sp>
        <p:nvSpPr>
          <p:cNvPr id="68614" name="Text Box 13"/>
          <p:cNvSpPr txBox="1">
            <a:spLocks noChangeArrowheads="1"/>
          </p:cNvSpPr>
          <p:nvPr/>
        </p:nvSpPr>
        <p:spPr bwMode="auto">
          <a:xfrm>
            <a:off x="1600200" y="228600"/>
            <a:ext cx="6172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800" b="1">
                <a:solidFill>
                  <a:srgbClr val="FFFFFF"/>
                </a:solidFill>
                <a:ea typeface="MS PGothic" pitchFamily="34" charset="-128"/>
              </a:rPr>
              <a:t>PREDICTING DURING READING</a:t>
            </a:r>
          </a:p>
        </p:txBody>
      </p:sp>
      <p:sp>
        <p:nvSpPr>
          <p:cNvPr id="68615" name="Line 14"/>
          <p:cNvSpPr>
            <a:spLocks noChangeShapeType="1"/>
          </p:cNvSpPr>
          <p:nvPr/>
        </p:nvSpPr>
        <p:spPr bwMode="auto">
          <a:xfrm>
            <a:off x="0" y="8382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68616" name="Text Box 15"/>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153</a:t>
            </a:r>
          </a:p>
        </p:txBody>
      </p:sp>
    </p:spTree>
    <p:extLst>
      <p:ext uri="{BB962C8B-B14F-4D97-AF65-F5344CB8AC3E}">
        <p14:creationId xmlns:p14="http://schemas.microsoft.com/office/powerpoint/2010/main" val="298482711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14"/>
          <p:cNvSpPr txBox="1">
            <a:spLocks noChangeArrowheads="1"/>
          </p:cNvSpPr>
          <p:nvPr/>
        </p:nvSpPr>
        <p:spPr bwMode="auto">
          <a:xfrm>
            <a:off x="762000" y="2057400"/>
            <a:ext cx="33528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FF"/>
                </a:solidFill>
                <a:ea typeface="MS PGothic" pitchFamily="34" charset="-128"/>
              </a:rPr>
              <a:t>Sequence of Events</a:t>
            </a:r>
            <a:endParaRPr lang="en-US" sz="2400">
              <a:solidFill>
                <a:srgbClr val="FFFFFF"/>
              </a:solidFill>
              <a:ea typeface="MS PGothic" pitchFamily="34" charset="-128"/>
            </a:endParaRPr>
          </a:p>
        </p:txBody>
      </p:sp>
      <p:sp>
        <p:nvSpPr>
          <p:cNvPr id="69635" name="Text Box 15"/>
          <p:cNvSpPr txBox="1">
            <a:spLocks noChangeArrowheads="1"/>
          </p:cNvSpPr>
          <p:nvPr/>
        </p:nvSpPr>
        <p:spPr bwMode="auto">
          <a:xfrm>
            <a:off x="4572000" y="1066800"/>
            <a:ext cx="20574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FF"/>
                </a:solidFill>
                <a:ea typeface="MS PGothic" pitchFamily="34" charset="-128"/>
              </a:rPr>
              <a:t>Predictions</a:t>
            </a:r>
          </a:p>
        </p:txBody>
      </p:sp>
      <p:grpSp>
        <p:nvGrpSpPr>
          <p:cNvPr id="69636" name="Group 2"/>
          <p:cNvGrpSpPr>
            <a:grpSpLocks/>
          </p:cNvGrpSpPr>
          <p:nvPr/>
        </p:nvGrpSpPr>
        <p:grpSpPr bwMode="auto">
          <a:xfrm>
            <a:off x="228600" y="2667000"/>
            <a:ext cx="1493838" cy="1550988"/>
            <a:chOff x="336" y="1536"/>
            <a:chExt cx="1632" cy="1632"/>
          </a:xfrm>
        </p:grpSpPr>
        <p:grpSp>
          <p:nvGrpSpPr>
            <p:cNvPr id="69647" name="Group 3"/>
            <p:cNvGrpSpPr>
              <a:grpSpLocks/>
            </p:cNvGrpSpPr>
            <p:nvPr/>
          </p:nvGrpSpPr>
          <p:grpSpPr bwMode="auto">
            <a:xfrm>
              <a:off x="384" y="1632"/>
              <a:ext cx="1536" cy="1489"/>
              <a:chOff x="384" y="1632"/>
              <a:chExt cx="1536" cy="1489"/>
            </a:xfrm>
          </p:grpSpPr>
          <p:pic>
            <p:nvPicPr>
              <p:cNvPr id="69649" name="Picture 4"/>
              <p:cNvPicPr>
                <a:picLocks noChangeAspect="1" noChangeArrowheads="1"/>
              </p:cNvPicPr>
              <p:nvPr/>
            </p:nvPicPr>
            <p:blipFill>
              <a:blip r:embed="rId3">
                <a:extLst>
                  <a:ext uri="{28A0092B-C50C-407E-A947-70E740481C1C}">
                    <a14:useLocalDpi xmlns:a14="http://schemas.microsoft.com/office/drawing/2010/main" val="0"/>
                  </a:ext>
                </a:extLst>
              </a:blip>
              <a:srcRect l="26108" t="14546" r="11090" b="54546"/>
              <a:stretch>
                <a:fillRect/>
              </a:stretch>
            </p:blipFill>
            <p:spPr bwMode="auto">
              <a:xfrm>
                <a:off x="384" y="1632"/>
                <a:ext cx="1488" cy="89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69650" name="Picture 5"/>
              <p:cNvPicPr>
                <a:picLocks noChangeAspect="1" noChangeArrowheads="1"/>
              </p:cNvPicPr>
              <p:nvPr/>
            </p:nvPicPr>
            <p:blipFill>
              <a:blip r:embed="rId4">
                <a:extLst>
                  <a:ext uri="{28A0092B-C50C-407E-A947-70E740481C1C}">
                    <a14:useLocalDpi xmlns:a14="http://schemas.microsoft.com/office/drawing/2010/main" val="0"/>
                  </a:ext>
                </a:extLst>
              </a:blip>
              <a:srcRect l="22183" t="13208" r="15508" b="61320"/>
              <a:stretch>
                <a:fillRect/>
              </a:stretch>
            </p:blipFill>
            <p:spPr bwMode="auto">
              <a:xfrm>
                <a:off x="384" y="2496"/>
                <a:ext cx="1536" cy="62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grpSp>
        <p:sp>
          <p:nvSpPr>
            <p:cNvPr id="69648" name="Rectangle 6"/>
            <p:cNvSpPr>
              <a:spLocks noChangeArrowheads="1"/>
            </p:cNvSpPr>
            <p:nvPr/>
          </p:nvSpPr>
          <p:spPr bwMode="auto">
            <a:xfrm>
              <a:off x="336" y="1536"/>
              <a:ext cx="1632" cy="1632"/>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grpSp>
        <p:nvGrpSpPr>
          <p:cNvPr id="69637" name="Group 7"/>
          <p:cNvGrpSpPr>
            <a:grpSpLocks/>
          </p:cNvGrpSpPr>
          <p:nvPr/>
        </p:nvGrpSpPr>
        <p:grpSpPr bwMode="auto">
          <a:xfrm>
            <a:off x="2362200" y="2692400"/>
            <a:ext cx="1866900" cy="1603375"/>
            <a:chOff x="2208" y="1536"/>
            <a:chExt cx="1872" cy="1632"/>
          </a:xfrm>
        </p:grpSpPr>
        <p:pic>
          <p:nvPicPr>
            <p:cNvPr id="69645" name="Picture 8"/>
            <p:cNvPicPr>
              <a:picLocks noChangeAspect="1" noChangeArrowheads="1"/>
            </p:cNvPicPr>
            <p:nvPr/>
          </p:nvPicPr>
          <p:blipFill>
            <a:blip r:embed="rId5">
              <a:extLst>
                <a:ext uri="{28A0092B-C50C-407E-A947-70E740481C1C}">
                  <a14:useLocalDpi xmlns:a14="http://schemas.microsoft.com/office/drawing/2010/main" val="0"/>
                </a:ext>
              </a:extLst>
            </a:blip>
            <a:srcRect t="29630" r="13634" b="7408"/>
            <a:stretch>
              <a:fillRect/>
            </a:stretch>
          </p:blipFill>
          <p:spPr bwMode="auto">
            <a:xfrm>
              <a:off x="2352" y="1584"/>
              <a:ext cx="1632" cy="1428"/>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69646" name="Rectangle 9"/>
            <p:cNvSpPr>
              <a:spLocks noChangeArrowheads="1"/>
            </p:cNvSpPr>
            <p:nvPr/>
          </p:nvSpPr>
          <p:spPr bwMode="auto">
            <a:xfrm>
              <a:off x="2208" y="1536"/>
              <a:ext cx="1872" cy="1632"/>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pic>
        <p:nvPicPr>
          <p:cNvPr id="69638" name="Picture 10" descr="fMf"/>
          <p:cNvPicPr>
            <a:picLocks noChangeAspect="1" noChangeArrowheads="1"/>
          </p:cNvPicPr>
          <p:nvPr/>
        </p:nvPicPr>
        <p:blipFill>
          <a:blip r:embed="rId6">
            <a:extLst>
              <a:ext uri="{28A0092B-C50C-407E-A947-70E740481C1C}">
                <a14:useLocalDpi xmlns:a14="http://schemas.microsoft.com/office/drawing/2010/main" val="0"/>
              </a:ext>
            </a:extLst>
          </a:blip>
          <a:srcRect l="78104" t="4662" r="4311" b="29021"/>
          <a:stretch>
            <a:fillRect/>
          </a:stretch>
        </p:blipFill>
        <p:spPr bwMode="auto">
          <a:xfrm>
            <a:off x="4991100" y="1901825"/>
            <a:ext cx="887413" cy="3206750"/>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69639" name="Line 11"/>
          <p:cNvSpPr>
            <a:spLocks noChangeShapeType="1"/>
          </p:cNvSpPr>
          <p:nvPr/>
        </p:nvSpPr>
        <p:spPr bwMode="auto">
          <a:xfrm flipV="1">
            <a:off x="4283075" y="2263775"/>
            <a:ext cx="692150" cy="909638"/>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69640" name="Line 12"/>
          <p:cNvSpPr>
            <a:spLocks noChangeShapeType="1"/>
          </p:cNvSpPr>
          <p:nvPr/>
        </p:nvSpPr>
        <p:spPr bwMode="auto">
          <a:xfrm>
            <a:off x="4283075" y="3868738"/>
            <a:ext cx="692150" cy="90805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69641" name="Line 13"/>
          <p:cNvSpPr>
            <a:spLocks noChangeShapeType="1"/>
          </p:cNvSpPr>
          <p:nvPr/>
        </p:nvSpPr>
        <p:spPr bwMode="auto">
          <a:xfrm>
            <a:off x="4257675" y="3527425"/>
            <a:ext cx="585788" cy="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69642" name="Line 16"/>
          <p:cNvSpPr>
            <a:spLocks noChangeShapeType="1"/>
          </p:cNvSpPr>
          <p:nvPr/>
        </p:nvSpPr>
        <p:spPr bwMode="auto">
          <a:xfrm>
            <a:off x="1722438" y="3600450"/>
            <a:ext cx="585787" cy="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69643" name="Text Box 29"/>
          <p:cNvSpPr txBox="1">
            <a:spLocks noChangeArrowheads="1"/>
          </p:cNvSpPr>
          <p:nvPr/>
        </p:nvSpPr>
        <p:spPr bwMode="auto">
          <a:xfrm>
            <a:off x="1143000" y="228600"/>
            <a:ext cx="6629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3200" b="1">
                <a:solidFill>
                  <a:srgbClr val="FFFFFF"/>
                </a:solidFill>
                <a:ea typeface="MS PGothic" pitchFamily="34" charset="-128"/>
              </a:rPr>
              <a:t>PREDICTING DURING READING</a:t>
            </a:r>
          </a:p>
        </p:txBody>
      </p:sp>
      <p:sp>
        <p:nvSpPr>
          <p:cNvPr id="69644" name="Text Box 31"/>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154</a:t>
            </a:r>
          </a:p>
        </p:txBody>
      </p:sp>
    </p:spTree>
    <p:extLst>
      <p:ext uri="{BB962C8B-B14F-4D97-AF65-F5344CB8AC3E}">
        <p14:creationId xmlns:p14="http://schemas.microsoft.com/office/powerpoint/2010/main" val="3636035611"/>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prediction"/>
          <p:cNvPicPr>
            <a:picLocks noChangeAspect="1" noChangeArrowheads="1"/>
          </p:cNvPicPr>
          <p:nvPr/>
        </p:nvPicPr>
        <p:blipFill>
          <a:blip r:embed="rId3">
            <a:extLst>
              <a:ext uri="{28A0092B-C50C-407E-A947-70E740481C1C}">
                <a14:useLocalDpi xmlns:a14="http://schemas.microsoft.com/office/drawing/2010/main" val="0"/>
              </a:ext>
            </a:extLst>
          </a:blip>
          <a:srcRect l="4167" t="52147" r="10417" b="7976"/>
          <a:stretch>
            <a:fillRect/>
          </a:stretch>
        </p:blipFill>
        <p:spPr bwMode="auto">
          <a:xfrm>
            <a:off x="914400" y="1155700"/>
            <a:ext cx="716280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0659" name="Group 4"/>
          <p:cNvGrpSpPr>
            <a:grpSpLocks/>
          </p:cNvGrpSpPr>
          <p:nvPr/>
        </p:nvGrpSpPr>
        <p:grpSpPr bwMode="auto">
          <a:xfrm>
            <a:off x="1066800" y="3429000"/>
            <a:ext cx="4600575" cy="2981325"/>
            <a:chOff x="2700" y="12240"/>
            <a:chExt cx="4860" cy="2880"/>
          </a:xfrm>
        </p:grpSpPr>
        <p:grpSp>
          <p:nvGrpSpPr>
            <p:cNvPr id="70665" name="Group 5"/>
            <p:cNvGrpSpPr>
              <a:grpSpLocks/>
            </p:cNvGrpSpPr>
            <p:nvPr/>
          </p:nvGrpSpPr>
          <p:grpSpPr bwMode="auto">
            <a:xfrm>
              <a:off x="2880" y="12420"/>
              <a:ext cx="4383" cy="2514"/>
              <a:chOff x="1692" y="5580"/>
              <a:chExt cx="5768" cy="4199"/>
            </a:xfrm>
          </p:grpSpPr>
          <p:pic>
            <p:nvPicPr>
              <p:cNvPr id="70667" name="Picture 6" descr="f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 y="5580"/>
                <a:ext cx="5768" cy="4199"/>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70668" name="Line 7"/>
              <p:cNvSpPr>
                <a:spLocks noChangeShapeType="1"/>
              </p:cNvSpPr>
              <p:nvPr/>
            </p:nvSpPr>
            <p:spPr bwMode="auto">
              <a:xfrm flipV="1">
                <a:off x="5652" y="6120"/>
                <a:ext cx="540" cy="126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70669" name="Line 8"/>
              <p:cNvSpPr>
                <a:spLocks noChangeShapeType="1"/>
              </p:cNvSpPr>
              <p:nvPr/>
            </p:nvSpPr>
            <p:spPr bwMode="auto">
              <a:xfrm>
                <a:off x="5652" y="8100"/>
                <a:ext cx="540" cy="126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70670" name="Line 9"/>
              <p:cNvSpPr>
                <a:spLocks noChangeShapeType="1"/>
              </p:cNvSpPr>
              <p:nvPr/>
            </p:nvSpPr>
            <p:spPr bwMode="auto">
              <a:xfrm>
                <a:off x="5832" y="7920"/>
                <a:ext cx="360" cy="36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70671" name="Line 10"/>
              <p:cNvSpPr>
                <a:spLocks noChangeShapeType="1"/>
              </p:cNvSpPr>
              <p:nvPr/>
            </p:nvSpPr>
            <p:spPr bwMode="auto">
              <a:xfrm flipV="1">
                <a:off x="5832" y="7200"/>
                <a:ext cx="360" cy="36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sp>
          <p:nvSpPr>
            <p:cNvPr id="70666" name="Rectangle 11"/>
            <p:cNvSpPr>
              <a:spLocks noChangeArrowheads="1"/>
            </p:cNvSpPr>
            <p:nvPr/>
          </p:nvSpPr>
          <p:spPr bwMode="auto">
            <a:xfrm>
              <a:off x="2700" y="12240"/>
              <a:ext cx="4860" cy="2880"/>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pic>
        <p:nvPicPr>
          <p:cNvPr id="70660" name="Picture 12" descr="flow"/>
          <p:cNvPicPr>
            <a:picLocks noChangeAspect="1" noChangeArrowheads="1"/>
          </p:cNvPicPr>
          <p:nvPr/>
        </p:nvPicPr>
        <p:blipFill>
          <a:blip r:embed="rId5">
            <a:extLst>
              <a:ext uri="{28A0092B-C50C-407E-A947-70E740481C1C}">
                <a14:useLocalDpi xmlns:a14="http://schemas.microsoft.com/office/drawing/2010/main" val="0"/>
              </a:ext>
            </a:extLst>
          </a:blip>
          <a:srcRect l="28073" t="16049" b="18724"/>
          <a:stretch>
            <a:fillRect/>
          </a:stretch>
        </p:blipFill>
        <p:spPr bwMode="auto">
          <a:xfrm>
            <a:off x="5791200" y="3505200"/>
            <a:ext cx="3013075"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1" name="Text Box 13"/>
          <p:cNvSpPr txBox="1">
            <a:spLocks noChangeArrowheads="1"/>
          </p:cNvSpPr>
          <p:nvPr/>
        </p:nvSpPr>
        <p:spPr bwMode="auto">
          <a:xfrm>
            <a:off x="1295400" y="3657600"/>
            <a:ext cx="302577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000000"/>
                </a:solidFill>
                <a:ea typeface="MS PGothic" pitchFamily="34" charset="-128"/>
              </a:rPr>
              <a:t>I made this prediction because…</a:t>
            </a:r>
            <a:endParaRPr lang="en-US" sz="2400">
              <a:solidFill>
                <a:srgbClr val="000000"/>
              </a:solidFill>
              <a:ea typeface="MS PGothic" pitchFamily="34" charset="-128"/>
            </a:endParaRPr>
          </a:p>
        </p:txBody>
      </p:sp>
      <p:sp>
        <p:nvSpPr>
          <p:cNvPr id="70662" name="Text Box 15"/>
          <p:cNvSpPr txBox="1">
            <a:spLocks noChangeArrowheads="1"/>
          </p:cNvSpPr>
          <p:nvPr/>
        </p:nvSpPr>
        <p:spPr bwMode="auto">
          <a:xfrm>
            <a:off x="1600200" y="381000"/>
            <a:ext cx="6172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800" b="1">
                <a:solidFill>
                  <a:srgbClr val="FFFFFF"/>
                </a:solidFill>
                <a:ea typeface="MS PGothic" pitchFamily="34" charset="-128"/>
              </a:rPr>
              <a:t>PREDICTING DURING READING</a:t>
            </a:r>
          </a:p>
        </p:txBody>
      </p:sp>
      <p:sp>
        <p:nvSpPr>
          <p:cNvPr id="70663" name="Text Box 16"/>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154</a:t>
            </a:r>
          </a:p>
        </p:txBody>
      </p:sp>
      <p:sp>
        <p:nvSpPr>
          <p:cNvPr id="70664" name="Line 17"/>
          <p:cNvSpPr>
            <a:spLocks noChangeShapeType="1"/>
          </p:cNvSpPr>
          <p:nvPr/>
        </p:nvSpPr>
        <p:spPr bwMode="auto">
          <a:xfrm>
            <a:off x="0" y="8382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Tree>
    <p:extLst>
      <p:ext uri="{BB962C8B-B14F-4D97-AF65-F5344CB8AC3E}">
        <p14:creationId xmlns:p14="http://schemas.microsoft.com/office/powerpoint/2010/main" val="367421522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Group 6"/>
          <p:cNvGrpSpPr>
            <a:grpSpLocks/>
          </p:cNvGrpSpPr>
          <p:nvPr/>
        </p:nvGrpSpPr>
        <p:grpSpPr bwMode="auto">
          <a:xfrm>
            <a:off x="304800" y="2667000"/>
            <a:ext cx="2133600" cy="2209800"/>
            <a:chOff x="336" y="1536"/>
            <a:chExt cx="1632" cy="1632"/>
          </a:xfrm>
        </p:grpSpPr>
        <p:grpSp>
          <p:nvGrpSpPr>
            <p:cNvPr id="71698" name="Group 4"/>
            <p:cNvGrpSpPr>
              <a:grpSpLocks/>
            </p:cNvGrpSpPr>
            <p:nvPr/>
          </p:nvGrpSpPr>
          <p:grpSpPr bwMode="auto">
            <a:xfrm>
              <a:off x="384" y="1632"/>
              <a:ext cx="1536" cy="1489"/>
              <a:chOff x="384" y="1632"/>
              <a:chExt cx="1536" cy="1489"/>
            </a:xfrm>
          </p:grpSpPr>
          <p:pic>
            <p:nvPicPr>
              <p:cNvPr id="71700" name="Picture 2"/>
              <p:cNvPicPr>
                <a:picLocks noChangeAspect="1" noChangeArrowheads="1"/>
              </p:cNvPicPr>
              <p:nvPr/>
            </p:nvPicPr>
            <p:blipFill>
              <a:blip r:embed="rId3">
                <a:extLst>
                  <a:ext uri="{28A0092B-C50C-407E-A947-70E740481C1C}">
                    <a14:useLocalDpi xmlns:a14="http://schemas.microsoft.com/office/drawing/2010/main" val="0"/>
                  </a:ext>
                </a:extLst>
              </a:blip>
              <a:srcRect l="26108" t="14546" r="11090" b="54546"/>
              <a:stretch>
                <a:fillRect/>
              </a:stretch>
            </p:blipFill>
            <p:spPr bwMode="auto">
              <a:xfrm>
                <a:off x="384" y="1632"/>
                <a:ext cx="1488" cy="89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71701" name="Picture 3"/>
              <p:cNvPicPr>
                <a:picLocks noChangeAspect="1" noChangeArrowheads="1"/>
              </p:cNvPicPr>
              <p:nvPr/>
            </p:nvPicPr>
            <p:blipFill>
              <a:blip r:embed="rId4">
                <a:extLst>
                  <a:ext uri="{28A0092B-C50C-407E-A947-70E740481C1C}">
                    <a14:useLocalDpi xmlns:a14="http://schemas.microsoft.com/office/drawing/2010/main" val="0"/>
                  </a:ext>
                </a:extLst>
              </a:blip>
              <a:srcRect l="22183" t="13208" r="15508" b="61320"/>
              <a:stretch>
                <a:fillRect/>
              </a:stretch>
            </p:blipFill>
            <p:spPr bwMode="auto">
              <a:xfrm>
                <a:off x="384" y="2496"/>
                <a:ext cx="1536" cy="62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grpSp>
        <p:sp>
          <p:nvSpPr>
            <p:cNvPr id="71699" name="Rectangle 5"/>
            <p:cNvSpPr>
              <a:spLocks noChangeArrowheads="1"/>
            </p:cNvSpPr>
            <p:nvPr/>
          </p:nvSpPr>
          <p:spPr bwMode="auto">
            <a:xfrm>
              <a:off x="336" y="1536"/>
              <a:ext cx="1632" cy="1632"/>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grpSp>
        <p:nvGrpSpPr>
          <p:cNvPr id="71683" name="Group 18"/>
          <p:cNvGrpSpPr>
            <a:grpSpLocks/>
          </p:cNvGrpSpPr>
          <p:nvPr/>
        </p:nvGrpSpPr>
        <p:grpSpPr bwMode="auto">
          <a:xfrm>
            <a:off x="3352800" y="2514600"/>
            <a:ext cx="2667000" cy="2286000"/>
            <a:chOff x="2208" y="1536"/>
            <a:chExt cx="1872" cy="1632"/>
          </a:xfrm>
        </p:grpSpPr>
        <p:pic>
          <p:nvPicPr>
            <p:cNvPr id="71696" name="Picture 7"/>
            <p:cNvPicPr>
              <a:picLocks noChangeAspect="1" noChangeArrowheads="1"/>
            </p:cNvPicPr>
            <p:nvPr/>
          </p:nvPicPr>
          <p:blipFill>
            <a:blip r:embed="rId5">
              <a:extLst>
                <a:ext uri="{28A0092B-C50C-407E-A947-70E740481C1C}">
                  <a14:useLocalDpi xmlns:a14="http://schemas.microsoft.com/office/drawing/2010/main" val="0"/>
                </a:ext>
              </a:extLst>
            </a:blip>
            <a:srcRect t="29630" r="13634" b="7408"/>
            <a:stretch>
              <a:fillRect/>
            </a:stretch>
          </p:blipFill>
          <p:spPr bwMode="auto">
            <a:xfrm>
              <a:off x="2352" y="1584"/>
              <a:ext cx="1632" cy="1428"/>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71697" name="Rectangle 8"/>
            <p:cNvSpPr>
              <a:spLocks noChangeArrowheads="1"/>
            </p:cNvSpPr>
            <p:nvPr/>
          </p:nvSpPr>
          <p:spPr bwMode="auto">
            <a:xfrm>
              <a:off x="2208" y="1536"/>
              <a:ext cx="1872" cy="1632"/>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pic>
        <p:nvPicPr>
          <p:cNvPr id="71684" name="Picture 11" descr="fMf"/>
          <p:cNvPicPr>
            <a:picLocks noChangeAspect="1" noChangeArrowheads="1"/>
          </p:cNvPicPr>
          <p:nvPr/>
        </p:nvPicPr>
        <p:blipFill>
          <a:blip r:embed="rId6">
            <a:extLst>
              <a:ext uri="{28A0092B-C50C-407E-A947-70E740481C1C}">
                <a14:useLocalDpi xmlns:a14="http://schemas.microsoft.com/office/drawing/2010/main" val="0"/>
              </a:ext>
            </a:extLst>
          </a:blip>
          <a:srcRect l="77951" t="5159" r="4230" b="29575"/>
          <a:stretch>
            <a:fillRect/>
          </a:stretch>
        </p:blipFill>
        <p:spPr bwMode="auto">
          <a:xfrm>
            <a:off x="7097713" y="1422400"/>
            <a:ext cx="1284287"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5" name="Line 12"/>
          <p:cNvSpPr>
            <a:spLocks noChangeShapeType="1"/>
          </p:cNvSpPr>
          <p:nvPr/>
        </p:nvSpPr>
        <p:spPr bwMode="auto">
          <a:xfrm flipV="1">
            <a:off x="6096000" y="1905000"/>
            <a:ext cx="990600" cy="129540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71686" name="Line 13"/>
          <p:cNvSpPr>
            <a:spLocks noChangeShapeType="1"/>
          </p:cNvSpPr>
          <p:nvPr/>
        </p:nvSpPr>
        <p:spPr bwMode="auto">
          <a:xfrm>
            <a:off x="6096000" y="4191000"/>
            <a:ext cx="990600" cy="129540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71687" name="Line 14"/>
          <p:cNvSpPr>
            <a:spLocks noChangeShapeType="1"/>
          </p:cNvSpPr>
          <p:nvPr/>
        </p:nvSpPr>
        <p:spPr bwMode="auto">
          <a:xfrm>
            <a:off x="6059488" y="3705225"/>
            <a:ext cx="838200" cy="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71688" name="Text Box 16"/>
          <p:cNvSpPr txBox="1">
            <a:spLocks noChangeArrowheads="1"/>
          </p:cNvSpPr>
          <p:nvPr/>
        </p:nvSpPr>
        <p:spPr bwMode="auto">
          <a:xfrm>
            <a:off x="990600" y="1676400"/>
            <a:ext cx="37338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FF"/>
                </a:solidFill>
                <a:ea typeface="MS PGothic" pitchFamily="34" charset="-128"/>
              </a:rPr>
              <a:t>Sequence of Events</a:t>
            </a:r>
            <a:endParaRPr lang="en-US" sz="2400">
              <a:solidFill>
                <a:srgbClr val="FFFFFF"/>
              </a:solidFill>
              <a:ea typeface="MS PGothic" pitchFamily="34" charset="-128"/>
            </a:endParaRPr>
          </a:p>
        </p:txBody>
      </p:sp>
      <p:sp>
        <p:nvSpPr>
          <p:cNvPr id="71689" name="Text Box 17"/>
          <p:cNvSpPr txBox="1">
            <a:spLocks noChangeArrowheads="1"/>
          </p:cNvSpPr>
          <p:nvPr/>
        </p:nvSpPr>
        <p:spPr bwMode="auto">
          <a:xfrm>
            <a:off x="6858000" y="838200"/>
            <a:ext cx="18796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FF"/>
                </a:solidFill>
                <a:ea typeface="MS PGothic" pitchFamily="34" charset="-128"/>
              </a:rPr>
              <a:t>Predictions</a:t>
            </a:r>
            <a:endParaRPr lang="en-US" sz="2400">
              <a:solidFill>
                <a:srgbClr val="FFFFFF"/>
              </a:solidFill>
              <a:ea typeface="MS PGothic" pitchFamily="34" charset="-128"/>
            </a:endParaRPr>
          </a:p>
        </p:txBody>
      </p:sp>
      <p:sp>
        <p:nvSpPr>
          <p:cNvPr id="71690" name="Line 19"/>
          <p:cNvSpPr>
            <a:spLocks noChangeShapeType="1"/>
          </p:cNvSpPr>
          <p:nvPr/>
        </p:nvSpPr>
        <p:spPr bwMode="auto">
          <a:xfrm>
            <a:off x="2438400" y="3810000"/>
            <a:ext cx="838200" cy="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188436" name="Rectangle 20"/>
          <p:cNvSpPr>
            <a:spLocks noChangeArrowheads="1"/>
          </p:cNvSpPr>
          <p:nvPr/>
        </p:nvSpPr>
        <p:spPr bwMode="auto">
          <a:xfrm>
            <a:off x="228600" y="304800"/>
            <a:ext cx="8686800" cy="624840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88437" name="Text Box 21"/>
          <p:cNvSpPr txBox="1">
            <a:spLocks noChangeArrowheads="1"/>
          </p:cNvSpPr>
          <p:nvPr/>
        </p:nvSpPr>
        <p:spPr bwMode="auto">
          <a:xfrm>
            <a:off x="533400" y="5562600"/>
            <a:ext cx="601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400">
                <a:solidFill>
                  <a:srgbClr val="FFFFFF"/>
                </a:solidFill>
                <a:ea typeface="MS PGothic" pitchFamily="34" charset="-128"/>
              </a:rPr>
              <a:t>I made these predictions because…</a:t>
            </a:r>
          </a:p>
        </p:txBody>
      </p:sp>
      <p:sp>
        <p:nvSpPr>
          <p:cNvPr id="71693" name="Text Box 22"/>
          <p:cNvSpPr txBox="1">
            <a:spLocks noChangeArrowheads="1"/>
          </p:cNvSpPr>
          <p:nvPr/>
        </p:nvSpPr>
        <p:spPr bwMode="auto">
          <a:xfrm>
            <a:off x="1600200" y="381000"/>
            <a:ext cx="6172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800" b="1">
                <a:solidFill>
                  <a:srgbClr val="FFFFFF"/>
                </a:solidFill>
                <a:ea typeface="MS PGothic" pitchFamily="34" charset="-128"/>
              </a:rPr>
              <a:t>PREDICTING DURING READING</a:t>
            </a:r>
          </a:p>
        </p:txBody>
      </p:sp>
      <p:sp>
        <p:nvSpPr>
          <p:cNvPr id="71694" name="Text Box 23"/>
          <p:cNvSpPr txBox="1">
            <a:spLocks noChangeArrowheads="1"/>
          </p:cNvSpPr>
          <p:nvPr/>
        </p:nvSpPr>
        <p:spPr bwMode="auto">
          <a:xfrm>
            <a:off x="7467600" y="3810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154</a:t>
            </a:r>
          </a:p>
        </p:txBody>
      </p:sp>
      <p:pic>
        <p:nvPicPr>
          <p:cNvPr id="71695" name="Picture 12" descr="flow"/>
          <p:cNvPicPr>
            <a:picLocks noChangeAspect="1" noChangeArrowheads="1"/>
          </p:cNvPicPr>
          <p:nvPr/>
        </p:nvPicPr>
        <p:blipFill>
          <a:blip r:embed="rId7">
            <a:extLst>
              <a:ext uri="{28A0092B-C50C-407E-A947-70E740481C1C}">
                <a14:useLocalDpi xmlns:a14="http://schemas.microsoft.com/office/drawing/2010/main" val="0"/>
              </a:ext>
            </a:extLst>
          </a:blip>
          <a:srcRect l="28073" t="16049" b="18724"/>
          <a:stretch>
            <a:fillRect/>
          </a:stretch>
        </p:blipFill>
        <p:spPr bwMode="auto">
          <a:xfrm>
            <a:off x="8534400" y="1447800"/>
            <a:ext cx="1793875"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20752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843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84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36" grpId="0" animBg="1"/>
      <p:bldP spid="18843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2"/>
          <p:cNvGrpSpPr>
            <a:grpSpLocks/>
          </p:cNvGrpSpPr>
          <p:nvPr/>
        </p:nvGrpSpPr>
        <p:grpSpPr bwMode="auto">
          <a:xfrm>
            <a:off x="685800" y="609600"/>
            <a:ext cx="5257800" cy="5410200"/>
            <a:chOff x="1440" y="0"/>
            <a:chExt cx="4320" cy="4320"/>
          </a:xfrm>
        </p:grpSpPr>
        <p:pic>
          <p:nvPicPr>
            <p:cNvPr id="72718" name="Picture 3"/>
            <p:cNvPicPr>
              <a:picLocks noChangeAspect="1" noChangeArrowheads="1"/>
            </p:cNvPicPr>
            <p:nvPr/>
          </p:nvPicPr>
          <p:blipFill>
            <a:blip r:embed="rId3">
              <a:extLst>
                <a:ext uri="{28A0092B-C50C-407E-A947-70E740481C1C}">
                  <a14:useLocalDpi xmlns:a14="http://schemas.microsoft.com/office/drawing/2010/main" val="0"/>
                </a:ext>
              </a:extLst>
            </a:blip>
            <a:srcRect l="30469" t="26042" r="25781" b="15625"/>
            <a:stretch>
              <a:fillRect/>
            </a:stretch>
          </p:blipFill>
          <p:spPr bwMode="auto">
            <a:xfrm>
              <a:off x="1440" y="0"/>
              <a:ext cx="432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9" name="Picture 4"/>
            <p:cNvPicPr>
              <a:picLocks noChangeAspect="1" noChangeArrowheads="1"/>
            </p:cNvPicPr>
            <p:nvPr/>
          </p:nvPicPr>
          <p:blipFill>
            <a:blip r:embed="rId4">
              <a:extLst>
                <a:ext uri="{28A0092B-C50C-407E-A947-70E740481C1C}">
                  <a14:useLocalDpi xmlns:a14="http://schemas.microsoft.com/office/drawing/2010/main" val="0"/>
                </a:ext>
              </a:extLst>
            </a:blip>
            <a:srcRect l="5580" t="24109" r="64172" b="51038"/>
            <a:stretch>
              <a:fillRect/>
            </a:stretch>
          </p:blipFill>
          <p:spPr bwMode="auto">
            <a:xfrm>
              <a:off x="3072" y="1632"/>
              <a:ext cx="1057" cy="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2707" name="Rectangle 5"/>
          <p:cNvSpPr>
            <a:spLocks noChangeArrowheads="1"/>
          </p:cNvSpPr>
          <p:nvPr/>
        </p:nvSpPr>
        <p:spPr bwMode="auto">
          <a:xfrm>
            <a:off x="152400" y="0"/>
            <a:ext cx="8763000" cy="64770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pic>
        <p:nvPicPr>
          <p:cNvPr id="72708" name="Picture 8"/>
          <p:cNvPicPr>
            <a:picLocks noChangeAspect="1" noChangeArrowheads="1"/>
          </p:cNvPicPr>
          <p:nvPr/>
        </p:nvPicPr>
        <p:blipFill>
          <a:blip r:embed="rId5">
            <a:extLst>
              <a:ext uri="{28A0092B-C50C-407E-A947-70E740481C1C}">
                <a14:useLocalDpi xmlns:a14="http://schemas.microsoft.com/office/drawing/2010/main" val="0"/>
              </a:ext>
            </a:extLst>
          </a:blip>
          <a:srcRect l="27881" t="37000" r="7436" b="12000"/>
          <a:stretch>
            <a:fillRect/>
          </a:stretch>
        </p:blipFill>
        <p:spPr bwMode="auto">
          <a:xfrm>
            <a:off x="6583363" y="381000"/>
            <a:ext cx="1951037" cy="212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Text Box 10"/>
          <p:cNvSpPr txBox="1">
            <a:spLocks noChangeArrowheads="1"/>
          </p:cNvSpPr>
          <p:nvPr/>
        </p:nvSpPr>
        <p:spPr bwMode="auto">
          <a:xfrm>
            <a:off x="4572000" y="609600"/>
            <a:ext cx="14954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000000"/>
                </a:solidFill>
                <a:ea typeface="MS PGothic" pitchFamily="34" charset="-128"/>
              </a:rPr>
              <a:t>Hunters’ POV</a:t>
            </a:r>
          </a:p>
        </p:txBody>
      </p:sp>
      <p:sp>
        <p:nvSpPr>
          <p:cNvPr id="72710" name="Text Box 11"/>
          <p:cNvSpPr txBox="1">
            <a:spLocks noChangeArrowheads="1"/>
          </p:cNvSpPr>
          <p:nvPr/>
        </p:nvSpPr>
        <p:spPr bwMode="auto">
          <a:xfrm>
            <a:off x="2743200" y="4724400"/>
            <a:ext cx="12192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000000"/>
                </a:solidFill>
                <a:ea typeface="MS PGothic" pitchFamily="34" charset="-128"/>
              </a:rPr>
              <a:t>Un-penguin - like</a:t>
            </a:r>
          </a:p>
        </p:txBody>
      </p:sp>
      <p:sp>
        <p:nvSpPr>
          <p:cNvPr id="72711" name="Text Box 12"/>
          <p:cNvSpPr txBox="1">
            <a:spLocks noChangeArrowheads="1"/>
          </p:cNvSpPr>
          <p:nvPr/>
        </p:nvSpPr>
        <p:spPr bwMode="auto">
          <a:xfrm>
            <a:off x="838200" y="31242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000000"/>
                </a:solidFill>
                <a:ea typeface="MS PGothic" pitchFamily="34" charset="-128"/>
              </a:rPr>
              <a:t>loud</a:t>
            </a:r>
          </a:p>
        </p:txBody>
      </p:sp>
      <p:sp>
        <p:nvSpPr>
          <p:cNvPr id="72712" name="Text Box 13"/>
          <p:cNvSpPr txBox="1">
            <a:spLocks noChangeArrowheads="1"/>
          </p:cNvSpPr>
          <p:nvPr/>
        </p:nvSpPr>
        <p:spPr bwMode="auto">
          <a:xfrm>
            <a:off x="2667000" y="121920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000000"/>
                </a:solidFill>
                <a:ea typeface="MS PGothic" pitchFamily="34" charset="-128"/>
              </a:rPr>
              <a:t>confusing</a:t>
            </a:r>
          </a:p>
        </p:txBody>
      </p:sp>
      <p:sp>
        <p:nvSpPr>
          <p:cNvPr id="72713" name="Text Box 14"/>
          <p:cNvSpPr txBox="1">
            <a:spLocks noChangeArrowheads="1"/>
          </p:cNvSpPr>
          <p:nvPr/>
        </p:nvSpPr>
        <p:spPr bwMode="auto">
          <a:xfrm>
            <a:off x="4572000" y="31242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000000"/>
                </a:solidFill>
                <a:ea typeface="MS PGothic" pitchFamily="34" charset="-128"/>
              </a:rPr>
              <a:t>annoying</a:t>
            </a:r>
          </a:p>
        </p:txBody>
      </p:sp>
      <p:pic>
        <p:nvPicPr>
          <p:cNvPr id="72714" name="Picture 16"/>
          <p:cNvPicPr>
            <a:picLocks noChangeAspect="1" noChangeArrowheads="1"/>
          </p:cNvPicPr>
          <p:nvPr/>
        </p:nvPicPr>
        <p:blipFill>
          <a:blip r:embed="rId6">
            <a:extLst>
              <a:ext uri="{28A0092B-C50C-407E-A947-70E740481C1C}">
                <a14:useLocalDpi xmlns:a14="http://schemas.microsoft.com/office/drawing/2010/main" val="0"/>
              </a:ext>
            </a:extLst>
          </a:blip>
          <a:srcRect l="22183" t="13208" r="15508" b="61320"/>
          <a:stretch>
            <a:fillRect/>
          </a:stretch>
        </p:blipFill>
        <p:spPr bwMode="auto">
          <a:xfrm>
            <a:off x="457200" y="5181600"/>
            <a:ext cx="205740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5" name="Picture 17"/>
          <p:cNvPicPr>
            <a:picLocks noChangeAspect="1" noChangeArrowheads="1"/>
          </p:cNvPicPr>
          <p:nvPr/>
        </p:nvPicPr>
        <p:blipFill>
          <a:blip r:embed="rId7">
            <a:extLst>
              <a:ext uri="{28A0092B-C50C-407E-A947-70E740481C1C}">
                <a14:useLocalDpi xmlns:a14="http://schemas.microsoft.com/office/drawing/2010/main" val="0"/>
              </a:ext>
            </a:extLst>
          </a:blip>
          <a:srcRect l="27081" t="20192" r="8603" b="26923"/>
          <a:stretch>
            <a:fillRect/>
          </a:stretch>
        </p:blipFill>
        <p:spPr bwMode="auto">
          <a:xfrm>
            <a:off x="5791200" y="3733800"/>
            <a:ext cx="1752600"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16" name="Text Box 18"/>
          <p:cNvSpPr txBox="1">
            <a:spLocks noChangeArrowheads="1"/>
          </p:cNvSpPr>
          <p:nvPr/>
        </p:nvSpPr>
        <p:spPr bwMode="auto">
          <a:xfrm>
            <a:off x="457200" y="457200"/>
            <a:ext cx="1981200"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b="1">
                <a:solidFill>
                  <a:srgbClr val="000000"/>
                </a:solidFill>
                <a:ea typeface="MS PGothic" pitchFamily="34" charset="-128"/>
              </a:rPr>
              <a:t>They had an idea about penguins and Tacky does not fit that idea, so they are confused.</a:t>
            </a:r>
          </a:p>
        </p:txBody>
      </p:sp>
      <p:sp>
        <p:nvSpPr>
          <p:cNvPr id="72717" name="TextBox 14"/>
          <p:cNvSpPr txBox="1">
            <a:spLocks noChangeArrowheads="1"/>
          </p:cNvSpPr>
          <p:nvPr/>
        </p:nvSpPr>
        <p:spPr bwMode="auto">
          <a:xfrm>
            <a:off x="304800" y="-68263"/>
            <a:ext cx="70977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a:solidFill>
                  <a:srgbClr val="FFFF00"/>
                </a:solidFill>
                <a:ea typeface="MS PGothic" pitchFamily="34" charset="-128"/>
              </a:rPr>
              <a:t>What conclusion can be drawn about the hunters’ adjectives to </a:t>
            </a:r>
          </a:p>
          <a:p>
            <a:pPr eaLnBrk="1" fontAlgn="base" hangingPunct="1">
              <a:spcBef>
                <a:spcPct val="0"/>
              </a:spcBef>
              <a:spcAft>
                <a:spcPct val="0"/>
              </a:spcAft>
            </a:pPr>
            <a:r>
              <a:rPr lang="en-US" b="1">
                <a:solidFill>
                  <a:srgbClr val="FFFF00"/>
                </a:solidFill>
                <a:ea typeface="MS PGothic" pitchFamily="34" charset="-128"/>
              </a:rPr>
              <a:t>describe Tacky? </a:t>
            </a:r>
          </a:p>
        </p:txBody>
      </p:sp>
    </p:spTree>
    <p:extLst>
      <p:ext uri="{BB962C8B-B14F-4D97-AF65-F5344CB8AC3E}">
        <p14:creationId xmlns:p14="http://schemas.microsoft.com/office/powerpoint/2010/main" val="2160528093"/>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30" name="Group 9"/>
          <p:cNvGrpSpPr>
            <a:grpSpLocks/>
          </p:cNvGrpSpPr>
          <p:nvPr/>
        </p:nvGrpSpPr>
        <p:grpSpPr bwMode="auto">
          <a:xfrm>
            <a:off x="2438400" y="914400"/>
            <a:ext cx="6400800" cy="5486400"/>
            <a:chOff x="528" y="82"/>
            <a:chExt cx="4656" cy="4114"/>
          </a:xfrm>
        </p:grpSpPr>
        <p:pic>
          <p:nvPicPr>
            <p:cNvPr id="73735" name="Picture 6" descr="infere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 y="82"/>
              <a:ext cx="4656" cy="4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6" name="Picture 7" descr="Red Alert"/>
            <p:cNvPicPr>
              <a:picLocks noChangeAspect="1" noChangeArrowheads="1"/>
            </p:cNvPicPr>
            <p:nvPr/>
          </p:nvPicPr>
          <p:blipFill>
            <a:blip r:embed="rId4">
              <a:lum bright="6000"/>
              <a:extLst>
                <a:ext uri="{28A0092B-C50C-407E-A947-70E740481C1C}">
                  <a14:useLocalDpi xmlns:a14="http://schemas.microsoft.com/office/drawing/2010/main" val="0"/>
                </a:ext>
              </a:extLst>
            </a:blip>
            <a:srcRect l="55177" t="19882" r="29222" b="62067"/>
            <a:stretch>
              <a:fillRect/>
            </a:stretch>
          </p:blipFill>
          <p:spPr bwMode="auto">
            <a:xfrm>
              <a:off x="745" y="336"/>
              <a:ext cx="503" cy="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3731" name="Text Box 8"/>
          <p:cNvSpPr txBox="1">
            <a:spLocks noChangeArrowheads="1"/>
          </p:cNvSpPr>
          <p:nvPr/>
        </p:nvSpPr>
        <p:spPr bwMode="auto">
          <a:xfrm>
            <a:off x="1676400" y="0"/>
            <a:ext cx="5791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3200" b="1">
                <a:solidFill>
                  <a:srgbClr val="FFFFFF"/>
                </a:solidFill>
                <a:ea typeface="MS PGothic" pitchFamily="34" charset="-128"/>
              </a:rPr>
              <a:t>MAKING</a:t>
            </a:r>
            <a:r>
              <a:rPr lang="en-US" sz="2800">
                <a:solidFill>
                  <a:srgbClr val="FFFFFF"/>
                </a:solidFill>
                <a:ea typeface="MS PGothic" pitchFamily="34" charset="-128"/>
              </a:rPr>
              <a:t> </a:t>
            </a:r>
            <a:r>
              <a:rPr lang="en-US" sz="3200" b="1">
                <a:solidFill>
                  <a:srgbClr val="FFFFFF"/>
                </a:solidFill>
                <a:ea typeface="MS PGothic" pitchFamily="34" charset="-128"/>
              </a:rPr>
              <a:t>INFERENCES</a:t>
            </a:r>
          </a:p>
        </p:txBody>
      </p:sp>
      <p:sp>
        <p:nvSpPr>
          <p:cNvPr id="73732" name="Text Box 10"/>
          <p:cNvSpPr txBox="1">
            <a:spLocks noChangeArrowheads="1"/>
          </p:cNvSpPr>
          <p:nvPr/>
        </p:nvSpPr>
        <p:spPr bwMode="auto">
          <a:xfrm>
            <a:off x="381000" y="762000"/>
            <a:ext cx="18288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FFFFFF"/>
                </a:solidFill>
                <a:ea typeface="MS PGothic" pitchFamily="34" charset="-128"/>
              </a:rPr>
              <a:t>Any map can be used to help students make inferences.</a:t>
            </a:r>
            <a:r>
              <a:rPr lang="en-US">
                <a:solidFill>
                  <a:srgbClr val="FFFFFF"/>
                </a:solidFill>
                <a:ea typeface="MS PGothic" pitchFamily="34" charset="-128"/>
              </a:rPr>
              <a:t> </a:t>
            </a:r>
          </a:p>
        </p:txBody>
      </p:sp>
      <p:pic>
        <p:nvPicPr>
          <p:cNvPr id="73733" name="Picture 11" descr="Red Alert"/>
          <p:cNvPicPr>
            <a:picLocks noChangeAspect="1" noChangeArrowheads="1"/>
          </p:cNvPicPr>
          <p:nvPr/>
        </p:nvPicPr>
        <p:blipFill>
          <a:blip r:embed="rId5">
            <a:lum bright="6000"/>
            <a:extLst>
              <a:ext uri="{28A0092B-C50C-407E-A947-70E740481C1C}">
                <a14:useLocalDpi xmlns:a14="http://schemas.microsoft.com/office/drawing/2010/main" val="0"/>
              </a:ext>
            </a:extLst>
          </a:blip>
          <a:srcRect l="5898" t="5322"/>
          <a:stretch>
            <a:fillRect/>
          </a:stretch>
        </p:blipFill>
        <p:spPr bwMode="auto">
          <a:xfrm>
            <a:off x="228600" y="3810000"/>
            <a:ext cx="21145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4" name="TextBox 7"/>
          <p:cNvSpPr txBox="1">
            <a:spLocks noChangeArrowheads="1"/>
          </p:cNvSpPr>
          <p:nvPr/>
        </p:nvSpPr>
        <p:spPr bwMode="auto">
          <a:xfrm>
            <a:off x="2514600" y="1066800"/>
            <a:ext cx="5957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a:solidFill>
                  <a:srgbClr val="FF0000"/>
                </a:solidFill>
                <a:ea typeface="MS PGothic" pitchFamily="34" charset="-128"/>
              </a:rPr>
              <a:t>What evidence can you use to prove each adjective?</a:t>
            </a:r>
          </a:p>
        </p:txBody>
      </p:sp>
    </p:spTree>
    <p:extLst>
      <p:ext uri="{BB962C8B-B14F-4D97-AF65-F5344CB8AC3E}">
        <p14:creationId xmlns:p14="http://schemas.microsoft.com/office/powerpoint/2010/main" val="1246135340"/>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3" descr="fact and opin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752600"/>
            <a:ext cx="4114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4" descr="fa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752600"/>
            <a:ext cx="4191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6" name="Text Box 6"/>
          <p:cNvSpPr txBox="1">
            <a:spLocks noChangeArrowheads="1"/>
          </p:cNvSpPr>
          <p:nvPr/>
        </p:nvSpPr>
        <p:spPr bwMode="auto">
          <a:xfrm>
            <a:off x="2209800" y="5334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3200" b="1">
                <a:solidFill>
                  <a:srgbClr val="FFFFFF"/>
                </a:solidFill>
                <a:ea typeface="MS PGothic" pitchFamily="34" charset="-128"/>
              </a:rPr>
              <a:t>FACT VS. OPINION</a:t>
            </a:r>
          </a:p>
        </p:txBody>
      </p:sp>
      <p:sp>
        <p:nvSpPr>
          <p:cNvPr id="74757" name="Text Box 8"/>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157</a:t>
            </a:r>
          </a:p>
        </p:txBody>
      </p:sp>
    </p:spTree>
    <p:extLst>
      <p:ext uri="{BB962C8B-B14F-4D97-AF65-F5344CB8AC3E}">
        <p14:creationId xmlns:p14="http://schemas.microsoft.com/office/powerpoint/2010/main" val="40863513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2667000" y="1066800"/>
            <a:ext cx="4495800"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4800">
                <a:solidFill>
                  <a:srgbClr val="FFFFFF"/>
                </a:solidFill>
                <a:ea typeface="MS PGothic" pitchFamily="34" charset="-128"/>
              </a:rPr>
              <a:t>Take the following</a:t>
            </a:r>
          </a:p>
          <a:p>
            <a:pPr algn="ctr" eaLnBrk="1" fontAlgn="base" hangingPunct="1">
              <a:spcBef>
                <a:spcPct val="50000"/>
              </a:spcBef>
              <a:spcAft>
                <a:spcPct val="0"/>
              </a:spcAft>
            </a:pPr>
            <a:r>
              <a:rPr lang="en-US" sz="4800">
                <a:solidFill>
                  <a:srgbClr val="FFFFFF"/>
                </a:solidFill>
                <a:latin typeface="Rockwell Extra Bold" pitchFamily="18" charset="0"/>
                <a:ea typeface="MS PGothic" pitchFamily="34" charset="-128"/>
              </a:rPr>
              <a:t>Reading</a:t>
            </a:r>
          </a:p>
          <a:p>
            <a:pPr algn="ctr" eaLnBrk="1" fontAlgn="base" hangingPunct="1">
              <a:spcBef>
                <a:spcPct val="50000"/>
              </a:spcBef>
              <a:spcAft>
                <a:spcPct val="0"/>
              </a:spcAft>
            </a:pPr>
            <a:r>
              <a:rPr lang="en-US" sz="4800">
                <a:solidFill>
                  <a:srgbClr val="FFFFFF"/>
                </a:solidFill>
                <a:latin typeface="Rockwell Extra Bold" pitchFamily="18" charset="0"/>
                <a:ea typeface="MS PGothic" pitchFamily="34" charset="-128"/>
              </a:rPr>
              <a:t>TEST</a:t>
            </a:r>
            <a:endParaRPr lang="en-US" sz="4800">
              <a:solidFill>
                <a:srgbClr val="FFFFFF"/>
              </a:solidFill>
              <a:ea typeface="MS PGothic" pitchFamily="34" charset="-128"/>
            </a:endParaRPr>
          </a:p>
        </p:txBody>
      </p:sp>
      <p:graphicFrame>
        <p:nvGraphicFramePr>
          <p:cNvPr id="20483" name="Object 2"/>
          <p:cNvGraphicFramePr>
            <a:graphicFrameLocks noChangeAspect="1"/>
          </p:cNvGraphicFramePr>
          <p:nvPr/>
        </p:nvGraphicFramePr>
        <p:xfrm>
          <a:off x="1295400" y="3810000"/>
          <a:ext cx="1685925" cy="1016000"/>
        </p:xfrm>
        <a:graphic>
          <a:graphicData uri="http://schemas.openxmlformats.org/presentationml/2006/ole">
            <mc:AlternateContent xmlns:mc="http://schemas.openxmlformats.org/markup-compatibility/2006">
              <mc:Choice xmlns:v="urn:schemas-microsoft-com:vml" Requires="v">
                <p:oleObj spid="_x0000_s1026" name="Clip" r:id="rId3" imgW="765138" imgH="472664" progId="">
                  <p:embed/>
                </p:oleObj>
              </mc:Choice>
              <mc:Fallback>
                <p:oleObj name="Clip" r:id="rId3" imgW="765138" imgH="472664"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3810000"/>
                        <a:ext cx="16859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13060560"/>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0" name="Picture 4" descr="fac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524000"/>
            <a:ext cx="5410200" cy="433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Text Box 5"/>
          <p:cNvSpPr txBox="1">
            <a:spLocks noChangeArrowheads="1"/>
          </p:cNvSpPr>
          <p:nvPr/>
        </p:nvSpPr>
        <p:spPr bwMode="auto">
          <a:xfrm>
            <a:off x="2133600" y="228600"/>
            <a:ext cx="487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3200" b="1">
                <a:solidFill>
                  <a:srgbClr val="FFFFFF"/>
                </a:solidFill>
                <a:ea typeface="MS PGothic" pitchFamily="34" charset="-128"/>
              </a:rPr>
              <a:t>FACT VS. OPINION</a:t>
            </a:r>
          </a:p>
        </p:txBody>
      </p:sp>
      <p:sp>
        <p:nvSpPr>
          <p:cNvPr id="75780" name="Text Box 6"/>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157</a:t>
            </a:r>
          </a:p>
        </p:txBody>
      </p:sp>
      <p:sp>
        <p:nvSpPr>
          <p:cNvPr id="75781" name="Text Box 7"/>
          <p:cNvSpPr txBox="1">
            <a:spLocks noChangeArrowheads="1"/>
          </p:cNvSpPr>
          <p:nvPr/>
        </p:nvSpPr>
        <p:spPr bwMode="auto">
          <a:xfrm>
            <a:off x="228600" y="1295400"/>
            <a:ext cx="3352800" cy="4694238"/>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FFFF00"/>
                </a:solidFill>
                <a:ea typeface="MS PGothic" pitchFamily="34" charset="-128"/>
              </a:rPr>
              <a:t>Sample Passage</a:t>
            </a:r>
          </a:p>
          <a:p>
            <a:pPr eaLnBrk="1" fontAlgn="base" hangingPunct="1">
              <a:spcBef>
                <a:spcPct val="50000"/>
              </a:spcBef>
              <a:spcAft>
                <a:spcPct val="0"/>
              </a:spcAft>
            </a:pPr>
            <a:r>
              <a:rPr lang="en-US" sz="2400" b="1" i="1">
                <a:solidFill>
                  <a:srgbClr val="FFFFFF"/>
                </a:solidFill>
                <a:ea typeface="MS PGothic" pitchFamily="34" charset="-128"/>
              </a:rPr>
              <a:t>North Carolina is the most beautiful state.  It has mountains and beaches that everyone can enjoy.  The average temperature during the summer is a warm 88 degrees.  This state is the best place to live.</a:t>
            </a:r>
          </a:p>
        </p:txBody>
      </p:sp>
      <p:sp>
        <p:nvSpPr>
          <p:cNvPr id="285704" name="Oval 8"/>
          <p:cNvSpPr>
            <a:spLocks noChangeArrowheads="1"/>
          </p:cNvSpPr>
          <p:nvPr/>
        </p:nvSpPr>
        <p:spPr bwMode="auto">
          <a:xfrm>
            <a:off x="4038600" y="3200400"/>
            <a:ext cx="1066800" cy="20574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285705" name="Oval 9"/>
          <p:cNvSpPr>
            <a:spLocks noChangeArrowheads="1"/>
          </p:cNvSpPr>
          <p:nvPr/>
        </p:nvSpPr>
        <p:spPr bwMode="auto">
          <a:xfrm>
            <a:off x="7772400" y="3352800"/>
            <a:ext cx="914400" cy="2209800"/>
          </a:xfrm>
          <a:prstGeom prst="ellipse">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Tree>
    <p:extLst>
      <p:ext uri="{BB962C8B-B14F-4D97-AF65-F5344CB8AC3E}">
        <p14:creationId xmlns:p14="http://schemas.microsoft.com/office/powerpoint/2010/main" val="4975809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85700"/>
                                        </p:tgtEl>
                                        <p:attrNameLst>
                                          <p:attrName>style.visibility</p:attrName>
                                        </p:attrNameLst>
                                      </p:cBhvr>
                                      <p:to>
                                        <p:strVal val="visible"/>
                                      </p:to>
                                    </p:set>
                                    <p:animEffect transition="in" filter="box(in)">
                                      <p:cBhvr>
                                        <p:cTn id="7" dur="500"/>
                                        <p:tgtEl>
                                          <p:spTgt spid="2857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85704"/>
                                        </p:tgtEl>
                                        <p:attrNameLst>
                                          <p:attrName>style.visibility</p:attrName>
                                        </p:attrNameLst>
                                      </p:cBhvr>
                                      <p:to>
                                        <p:strVal val="visible"/>
                                      </p:to>
                                    </p:set>
                                    <p:animEffect transition="in" filter="wipe(up)">
                                      <p:cBhvr>
                                        <p:cTn id="12" dur="500"/>
                                        <p:tgtEl>
                                          <p:spTgt spid="2857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5705"/>
                                        </p:tgtEl>
                                        <p:attrNameLst>
                                          <p:attrName>style.visibility</p:attrName>
                                        </p:attrNameLst>
                                      </p:cBhvr>
                                      <p:to>
                                        <p:strVal val="visible"/>
                                      </p:to>
                                    </p:set>
                                    <p:animEffect transition="in" filter="wipe(up)">
                                      <p:cBhvr>
                                        <p:cTn id="17" dur="500"/>
                                        <p:tgtEl>
                                          <p:spTgt spid="285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4" grpId="0" animBg="1"/>
      <p:bldP spid="28570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533400" y="1143000"/>
            <a:ext cx="8153400" cy="4046538"/>
          </a:xfrm>
          <a:prstGeom prst="rect">
            <a:avLst/>
          </a:prstGeom>
          <a:solidFill>
            <a:schemeClr val="accent1">
              <a:lumMod val="50000"/>
            </a:schemeClr>
          </a:solidFill>
          <a:ln w="38100">
            <a:solidFill>
              <a:srgbClr val="FFFF00"/>
            </a:solidFill>
            <a:miter lim="800000"/>
            <a:headEnd/>
            <a:tailEnd/>
          </a:ln>
        </p:spPr>
        <p:txBody>
          <a:bodyPr>
            <a:spAutoFit/>
          </a:bodyPr>
          <a:lstStyle/>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p:txBody>
      </p:sp>
      <p:sp>
        <p:nvSpPr>
          <p:cNvPr id="76803" name="Text Box 5"/>
          <p:cNvSpPr txBox="1">
            <a:spLocks noChangeArrowheads="1"/>
          </p:cNvSpPr>
          <p:nvPr/>
        </p:nvSpPr>
        <p:spPr bwMode="auto">
          <a:xfrm>
            <a:off x="838200" y="228600"/>
            <a:ext cx="7467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00"/>
                </a:solidFill>
                <a:ea typeface="MS PGothic" pitchFamily="34" charset="-128"/>
              </a:rPr>
              <a:t>Organizational Patterns</a:t>
            </a:r>
          </a:p>
        </p:txBody>
      </p:sp>
      <p:pic>
        <p:nvPicPr>
          <p:cNvPr id="76804" name="Picture 4" descr="Stick Guy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67640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5"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381000"/>
            <a:ext cx="842963"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6" name="TextBox 7"/>
          <p:cNvSpPr txBox="1">
            <a:spLocks noChangeArrowheads="1"/>
          </p:cNvSpPr>
          <p:nvPr/>
        </p:nvSpPr>
        <p:spPr bwMode="auto">
          <a:xfrm>
            <a:off x="1905000" y="1524000"/>
            <a:ext cx="3871913"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4400" b="1">
                <a:solidFill>
                  <a:srgbClr val="FFFFFF"/>
                </a:solidFill>
                <a:ea typeface="MS PGothic" pitchFamily="34" charset="-128"/>
              </a:rPr>
              <a:t>AND NOW…</a:t>
            </a:r>
          </a:p>
          <a:p>
            <a:pPr eaLnBrk="1" fontAlgn="base" hangingPunct="1">
              <a:spcBef>
                <a:spcPct val="0"/>
              </a:spcBef>
              <a:spcAft>
                <a:spcPct val="0"/>
              </a:spcAft>
            </a:pPr>
            <a:r>
              <a:rPr lang="en-US" sz="4400" b="1">
                <a:solidFill>
                  <a:srgbClr val="FFFFFF"/>
                </a:solidFill>
                <a:ea typeface="MS PGothic" pitchFamily="34" charset="-128"/>
              </a:rPr>
              <a:t> IT’S</a:t>
            </a:r>
          </a:p>
          <a:p>
            <a:pPr eaLnBrk="1" fontAlgn="base" hangingPunct="1">
              <a:spcBef>
                <a:spcPct val="0"/>
              </a:spcBef>
              <a:spcAft>
                <a:spcPct val="0"/>
              </a:spcAft>
            </a:pPr>
            <a:r>
              <a:rPr lang="en-US" sz="4400" b="1">
                <a:solidFill>
                  <a:srgbClr val="FFFFFF"/>
                </a:solidFill>
                <a:ea typeface="MS PGothic" pitchFamily="34" charset="-128"/>
              </a:rPr>
              <a:t> YOUR TURN!</a:t>
            </a:r>
          </a:p>
          <a:p>
            <a:pPr eaLnBrk="1" fontAlgn="base" hangingPunct="1">
              <a:spcBef>
                <a:spcPct val="0"/>
              </a:spcBef>
              <a:spcAft>
                <a:spcPct val="0"/>
              </a:spcAft>
            </a:pPr>
            <a:r>
              <a:rPr lang="en-US" sz="4400" b="1">
                <a:solidFill>
                  <a:srgbClr val="FFFFFF"/>
                </a:solidFill>
                <a:ea typeface="MS PGothic" pitchFamily="34" charset="-128"/>
              </a:rPr>
              <a:t> </a:t>
            </a:r>
          </a:p>
          <a:p>
            <a:pPr eaLnBrk="1" fontAlgn="base" hangingPunct="1">
              <a:spcBef>
                <a:spcPct val="0"/>
              </a:spcBef>
              <a:spcAft>
                <a:spcPct val="0"/>
              </a:spcAft>
            </a:pPr>
            <a:endParaRPr lang="en-US" sz="4400" b="1">
              <a:solidFill>
                <a:srgbClr val="FFFFFF"/>
              </a:solidFill>
              <a:ea typeface="MS PGothic" pitchFamily="34" charset="-128"/>
            </a:endParaRPr>
          </a:p>
        </p:txBody>
      </p:sp>
      <p:pic>
        <p:nvPicPr>
          <p:cNvPr id="76807" name="Picture 5" descr="C:\Users\ThinkingMaps\Desktop\Clip Art\Constructing\adults planning.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2971800"/>
            <a:ext cx="2743200"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5188991"/>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10"/>
          <p:cNvSpPr>
            <a:spLocks noChangeArrowheads="1"/>
          </p:cNvSpPr>
          <p:nvPr/>
        </p:nvSpPr>
        <p:spPr bwMode="auto">
          <a:xfrm>
            <a:off x="4191000" y="381000"/>
            <a:ext cx="4572000" cy="6172200"/>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pic>
        <p:nvPicPr>
          <p:cNvPr id="77827" name="Picture 5" descr="Circle Ma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4419600"/>
            <a:ext cx="1452563"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8" name="Rectangle 6"/>
          <p:cNvSpPr>
            <a:spLocks noChangeArrowheads="1"/>
          </p:cNvSpPr>
          <p:nvPr/>
        </p:nvSpPr>
        <p:spPr bwMode="auto">
          <a:xfrm>
            <a:off x="5257800" y="457200"/>
            <a:ext cx="3016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50000"/>
              </a:spcBef>
              <a:spcAft>
                <a:spcPct val="0"/>
              </a:spcAft>
            </a:pPr>
            <a:r>
              <a:rPr lang="en-US" b="1">
                <a:solidFill>
                  <a:srgbClr val="FFFFFF"/>
                </a:solidFill>
                <a:latin typeface="Arial" pitchFamily="34" charset="0"/>
              </a:rPr>
              <a:t>“TITLE OF THE ARTICLE"</a:t>
            </a:r>
          </a:p>
        </p:txBody>
      </p:sp>
      <p:pic>
        <p:nvPicPr>
          <p:cNvPr id="77829" name="Picture 6" descr="Double Bubble Map Template"/>
          <p:cNvPicPr>
            <a:picLocks noChangeAspect="1" noChangeArrowheads="1"/>
          </p:cNvPicPr>
          <p:nvPr/>
        </p:nvPicPr>
        <p:blipFill>
          <a:blip r:embed="rId3" cstate="print">
            <a:extLst>
              <a:ext uri="{28A0092B-C50C-407E-A947-70E740481C1C}">
                <a14:useLocalDpi xmlns:a14="http://schemas.microsoft.com/office/drawing/2010/main" val="0"/>
              </a:ext>
            </a:extLst>
          </a:blip>
          <a:srcRect l="1840" t="19836" r="1840" b="19836"/>
          <a:stretch>
            <a:fillRect/>
          </a:stretch>
        </p:blipFill>
        <p:spPr bwMode="auto">
          <a:xfrm>
            <a:off x="6553200" y="1066800"/>
            <a:ext cx="213360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0" name="Picture 9" descr="Brace Map Template"/>
          <p:cNvPicPr>
            <a:picLocks noChangeAspect="1" noChangeArrowheads="1"/>
          </p:cNvPicPr>
          <p:nvPr/>
        </p:nvPicPr>
        <p:blipFill>
          <a:blip r:embed="rId4">
            <a:extLst>
              <a:ext uri="{28A0092B-C50C-407E-A947-70E740481C1C}">
                <a14:useLocalDpi xmlns:a14="http://schemas.microsoft.com/office/drawing/2010/main" val="0"/>
              </a:ext>
            </a:extLst>
          </a:blip>
          <a:srcRect l="20753" t="21526" r="31075" b="24237"/>
          <a:stretch>
            <a:fillRect/>
          </a:stretch>
        </p:blipFill>
        <p:spPr bwMode="auto">
          <a:xfrm>
            <a:off x="4572000" y="990600"/>
            <a:ext cx="1430338" cy="202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31" name="Picture 8" descr="Tree Map Template"/>
          <p:cNvPicPr>
            <a:picLocks noChangeAspect="1" noChangeArrowheads="1"/>
          </p:cNvPicPr>
          <p:nvPr/>
        </p:nvPicPr>
        <p:blipFill>
          <a:blip r:embed="rId5">
            <a:extLst>
              <a:ext uri="{28A0092B-C50C-407E-A947-70E740481C1C}">
                <a14:useLocalDpi xmlns:a14="http://schemas.microsoft.com/office/drawing/2010/main" val="0"/>
              </a:ext>
            </a:extLst>
          </a:blip>
          <a:srcRect l="10703" t="28688" r="10701" b="22131"/>
          <a:stretch>
            <a:fillRect/>
          </a:stretch>
        </p:blipFill>
        <p:spPr bwMode="auto">
          <a:xfrm>
            <a:off x="6172200" y="2900363"/>
            <a:ext cx="2514600" cy="134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9" name="Text Box 2"/>
          <p:cNvSpPr txBox="1">
            <a:spLocks noChangeArrowheads="1"/>
          </p:cNvSpPr>
          <p:nvPr/>
        </p:nvSpPr>
        <p:spPr bwMode="auto">
          <a:xfrm>
            <a:off x="-381000" y="0"/>
            <a:ext cx="1828800" cy="769938"/>
          </a:xfrm>
          <a:prstGeom prst="rect">
            <a:avLst/>
          </a:prstGeom>
          <a:noFill/>
          <a:ln w="9525">
            <a:noFill/>
            <a:miter lim="800000"/>
            <a:headEnd/>
            <a:tailEnd/>
          </a:ln>
          <a:effectLst>
            <a:outerShdw blurRad="50800" dist="38100" dir="2700000" algn="tl" rotWithShape="0">
              <a:prstClr val="black">
                <a:alpha val="40000"/>
              </a:prstClr>
            </a:outerShdw>
          </a:effectLst>
        </p:spPr>
        <p:txBody>
          <a:bodyPr>
            <a:spAutoFit/>
          </a:bodyPr>
          <a:lstStyle/>
          <a:p>
            <a:pPr algn="ctr" fontAlgn="base">
              <a:spcBef>
                <a:spcPct val="50000"/>
              </a:spcBef>
              <a:spcAft>
                <a:spcPct val="0"/>
              </a:spcAft>
              <a:defRPr/>
            </a:pPr>
            <a:r>
              <a:rPr lang="en-US" sz="2000" b="1" dirty="0">
                <a:solidFill>
                  <a:srgbClr val="FFFF00"/>
                </a:solidFill>
                <a:latin typeface="Arial" charset="0"/>
              </a:rPr>
              <a:t>PART 3</a:t>
            </a:r>
          </a:p>
          <a:p>
            <a:pPr algn="ctr" fontAlgn="base">
              <a:spcBef>
                <a:spcPct val="50000"/>
              </a:spcBef>
              <a:spcAft>
                <a:spcPct val="0"/>
              </a:spcAft>
              <a:defRPr/>
            </a:pPr>
            <a:endParaRPr lang="en-US" sz="1600" b="1" dirty="0">
              <a:solidFill>
                <a:srgbClr val="FFFFFF"/>
              </a:solidFill>
              <a:latin typeface="Arial" charset="0"/>
            </a:endParaRPr>
          </a:p>
        </p:txBody>
      </p:sp>
      <p:sp>
        <p:nvSpPr>
          <p:cNvPr id="77833" name="TextBox 17"/>
          <p:cNvSpPr txBox="1">
            <a:spLocks noChangeArrowheads="1"/>
          </p:cNvSpPr>
          <p:nvPr/>
        </p:nvSpPr>
        <p:spPr bwMode="auto">
          <a:xfrm>
            <a:off x="4675188" y="0"/>
            <a:ext cx="3314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i="1">
                <a:solidFill>
                  <a:srgbClr val="FFFF00"/>
                </a:solidFill>
                <a:ea typeface="MS PGothic" pitchFamily="34" charset="-128"/>
              </a:rPr>
              <a:t>National Geographic </a:t>
            </a:r>
            <a:r>
              <a:rPr lang="en-US" b="1">
                <a:solidFill>
                  <a:srgbClr val="FFFF00"/>
                </a:solidFill>
                <a:ea typeface="MS PGothic" pitchFamily="34" charset="-128"/>
              </a:rPr>
              <a:t>articles</a:t>
            </a:r>
          </a:p>
        </p:txBody>
      </p:sp>
      <p:sp>
        <p:nvSpPr>
          <p:cNvPr id="77834" name="Text Box 3"/>
          <p:cNvSpPr txBox="1">
            <a:spLocks noChangeArrowheads="1"/>
          </p:cNvSpPr>
          <p:nvPr/>
        </p:nvSpPr>
        <p:spPr bwMode="auto">
          <a:xfrm>
            <a:off x="0" y="1143000"/>
            <a:ext cx="4038600" cy="1631950"/>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000" b="1">
                <a:solidFill>
                  <a:srgbClr val="002060"/>
                </a:solidFill>
                <a:latin typeface="Calibri" pitchFamily="34" charset="0"/>
                <a:ea typeface="MS PGothic" pitchFamily="34" charset="-128"/>
              </a:rPr>
              <a:t>FOR ONE OF YOUR MAPS, MAKE A PREDICTION, INFERENCE, OR STATE WHETHER A SPECIFIC PIECE OF INFORMATION IS A FACT OR AN OPINION</a:t>
            </a:r>
          </a:p>
        </p:txBody>
      </p:sp>
      <p:sp>
        <p:nvSpPr>
          <p:cNvPr id="77835" name="Text Box 3"/>
          <p:cNvSpPr txBox="1">
            <a:spLocks noChangeArrowheads="1"/>
          </p:cNvSpPr>
          <p:nvPr/>
        </p:nvSpPr>
        <p:spPr bwMode="auto">
          <a:xfrm>
            <a:off x="7543800" y="5867400"/>
            <a:ext cx="1143000" cy="646113"/>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fontAlgn="base">
              <a:spcBef>
                <a:spcPct val="50000"/>
              </a:spcBef>
              <a:spcAft>
                <a:spcPct val="0"/>
              </a:spcAft>
            </a:pPr>
            <a:r>
              <a:rPr lang="en-US" sz="2200" b="1">
                <a:solidFill>
                  <a:srgbClr val="002060"/>
                </a:solidFill>
                <a:latin typeface="Calibri" pitchFamily="34" charset="0"/>
                <a:ea typeface="MS PGothic" pitchFamily="34" charset="-128"/>
              </a:rPr>
              <a:t> </a:t>
            </a:r>
            <a:r>
              <a:rPr lang="en-US" sz="1400" b="1">
                <a:solidFill>
                  <a:srgbClr val="002060"/>
                </a:solidFill>
                <a:latin typeface="Calibri" pitchFamily="34" charset="0"/>
                <a:ea typeface="MS PGothic" pitchFamily="34" charset="-128"/>
              </a:rPr>
              <a:t>AUTHOR’S PUPROSE </a:t>
            </a:r>
          </a:p>
        </p:txBody>
      </p:sp>
      <p:pic>
        <p:nvPicPr>
          <p:cNvPr id="77836" name="Picture 4"/>
          <p:cNvPicPr>
            <a:picLocks noChangeAspect="1" noChangeArrowheads="1"/>
          </p:cNvPicPr>
          <p:nvPr/>
        </p:nvPicPr>
        <p:blipFill>
          <a:blip r:embed="rId6">
            <a:extLst>
              <a:ext uri="{28A0092B-C50C-407E-A947-70E740481C1C}">
                <a14:useLocalDpi xmlns:a14="http://schemas.microsoft.com/office/drawing/2010/main" val="0"/>
              </a:ext>
            </a:extLst>
          </a:blip>
          <a:srcRect l="16795" t="32292" r="67842" b="56165"/>
          <a:stretch>
            <a:fillRect/>
          </a:stretch>
        </p:blipFill>
        <p:spPr bwMode="auto">
          <a:xfrm>
            <a:off x="1295400" y="152400"/>
            <a:ext cx="224790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199753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293688" y="2667000"/>
            <a:ext cx="2741612" cy="2014538"/>
          </a:xfrm>
          <a:prstGeom prst="rect">
            <a:avLst/>
          </a:prstGeom>
          <a:solidFill>
            <a:schemeClr val="bg1"/>
          </a:solidFill>
          <a:ln w="76200">
            <a:solidFill>
              <a:srgbClr val="CC0000"/>
            </a:solidFill>
            <a:miter lim="800000"/>
            <a:headEnd/>
            <a:tailEnd/>
          </a:ln>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78851" name="Text Box 3"/>
          <p:cNvSpPr txBox="1">
            <a:spLocks noChangeArrowheads="1"/>
          </p:cNvSpPr>
          <p:nvPr/>
        </p:nvSpPr>
        <p:spPr bwMode="auto">
          <a:xfrm>
            <a:off x="306388" y="2728913"/>
            <a:ext cx="274161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r>
              <a:rPr lang="en-US" sz="2400" b="1">
                <a:solidFill>
                  <a:srgbClr val="FF0000"/>
                </a:solidFill>
                <a:latin typeface="Calibri" pitchFamily="34" charset="0"/>
                <a:ea typeface="MS PGothic" pitchFamily="34" charset="-128"/>
              </a:rPr>
              <a:t>BEFORE</a:t>
            </a: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Previewing and</a:t>
            </a: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Predicting with</a:t>
            </a:r>
          </a:p>
          <a:p>
            <a:pPr algn="ctr" eaLnBrk="1" fontAlgn="base" hangingPunct="1">
              <a:spcBef>
                <a:spcPct val="0"/>
              </a:spcBef>
              <a:spcAft>
                <a:spcPct val="0"/>
              </a:spcAft>
            </a:pPr>
            <a:r>
              <a:rPr lang="en-US" sz="2400" b="1">
                <a:solidFill>
                  <a:srgbClr val="0000FF"/>
                </a:solidFill>
                <a:latin typeface="Calibri" pitchFamily="34" charset="0"/>
                <a:ea typeface="MS PGothic" pitchFamily="34" charset="-128"/>
              </a:rPr>
              <a:t>TEXT FEATURES</a:t>
            </a:r>
          </a:p>
        </p:txBody>
      </p:sp>
      <p:sp>
        <p:nvSpPr>
          <p:cNvPr id="78852" name="Rectangle 4"/>
          <p:cNvSpPr>
            <a:spLocks noChangeArrowheads="1"/>
          </p:cNvSpPr>
          <p:nvPr/>
        </p:nvSpPr>
        <p:spPr bwMode="auto">
          <a:xfrm>
            <a:off x="3505200" y="2667000"/>
            <a:ext cx="2157413" cy="2014538"/>
          </a:xfrm>
          <a:prstGeom prst="rect">
            <a:avLst/>
          </a:prstGeom>
          <a:solidFill>
            <a:schemeClr val="bg1"/>
          </a:solidFill>
          <a:ln w="76200">
            <a:solidFill>
              <a:srgbClr val="CC0000"/>
            </a:solidFill>
            <a:miter lim="800000"/>
            <a:headEnd/>
            <a:tailEnd/>
          </a:ln>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78853" name="Rectangle 5"/>
          <p:cNvSpPr>
            <a:spLocks noChangeArrowheads="1"/>
          </p:cNvSpPr>
          <p:nvPr/>
        </p:nvSpPr>
        <p:spPr bwMode="auto">
          <a:xfrm>
            <a:off x="6324600" y="2667000"/>
            <a:ext cx="2362200" cy="2166938"/>
          </a:xfrm>
          <a:prstGeom prst="rect">
            <a:avLst/>
          </a:prstGeom>
          <a:solidFill>
            <a:schemeClr val="bg1"/>
          </a:solidFill>
          <a:ln w="76200">
            <a:solidFill>
              <a:srgbClr val="CC0000"/>
            </a:solidFill>
            <a:miter lim="800000"/>
            <a:headEnd/>
            <a:tailEnd/>
          </a:ln>
        </p:spPr>
        <p:txBody>
          <a:bodyPr wrap="none" anchor="ctr"/>
          <a:lstStyle/>
          <a:p>
            <a:pPr fontAlgn="base">
              <a:spcBef>
                <a:spcPct val="0"/>
              </a:spcBef>
              <a:spcAft>
                <a:spcPct val="0"/>
              </a:spcAft>
            </a:pPr>
            <a:endParaRPr lang="en-US" sz="2000">
              <a:solidFill>
                <a:srgbClr val="0000FF"/>
              </a:solidFill>
              <a:latin typeface="Calibri" pitchFamily="34" charset="0"/>
            </a:endParaRPr>
          </a:p>
        </p:txBody>
      </p:sp>
      <p:sp>
        <p:nvSpPr>
          <p:cNvPr id="78854" name="Text Box 6"/>
          <p:cNvSpPr txBox="1">
            <a:spLocks noChangeArrowheads="1"/>
          </p:cNvSpPr>
          <p:nvPr/>
        </p:nvSpPr>
        <p:spPr bwMode="auto">
          <a:xfrm>
            <a:off x="3505200" y="2251075"/>
            <a:ext cx="20574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r>
              <a:rPr lang="en-US" sz="2400" b="1">
                <a:solidFill>
                  <a:srgbClr val="FF0000"/>
                </a:solidFill>
                <a:latin typeface="Calibri" pitchFamily="34" charset="0"/>
                <a:ea typeface="MS PGothic" pitchFamily="34" charset="-128"/>
              </a:rPr>
              <a:t>DURING</a:t>
            </a:r>
          </a:p>
          <a:p>
            <a:pPr algn="ctr" eaLnBrk="1" fontAlgn="base" hangingPunct="1">
              <a:spcBef>
                <a:spcPct val="0"/>
              </a:spcBef>
              <a:spcAft>
                <a:spcPct val="0"/>
              </a:spcAft>
            </a:pPr>
            <a:r>
              <a:rPr lang="en-US" b="1">
                <a:solidFill>
                  <a:srgbClr val="0000FF"/>
                </a:solidFill>
                <a:latin typeface="Calibri" pitchFamily="34" charset="0"/>
                <a:ea typeface="MS PGothic" pitchFamily="34" charset="-128"/>
              </a:rPr>
              <a:t>Determine the</a:t>
            </a:r>
          </a:p>
          <a:p>
            <a:pPr algn="ctr" eaLnBrk="1" fontAlgn="base" hangingPunct="1">
              <a:spcBef>
                <a:spcPct val="0"/>
              </a:spcBef>
              <a:spcAft>
                <a:spcPct val="0"/>
              </a:spcAft>
            </a:pPr>
            <a:r>
              <a:rPr lang="en-US" b="1">
                <a:solidFill>
                  <a:srgbClr val="0000FF"/>
                </a:solidFill>
                <a:latin typeface="Calibri" pitchFamily="34" charset="0"/>
                <a:ea typeface="MS PGothic" pitchFamily="34" charset="-128"/>
              </a:rPr>
              <a:t>Organizational Pattern/Text Structure, Author’s Purpose, and Code Words</a:t>
            </a:r>
          </a:p>
          <a:p>
            <a:pPr algn="ctr" eaLnBrk="1" fontAlgn="base" hangingPunct="1">
              <a:spcBef>
                <a:spcPct val="0"/>
              </a:spcBef>
              <a:spcAft>
                <a:spcPct val="0"/>
              </a:spcAft>
            </a:pPr>
            <a:endParaRPr lang="en-US"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400" b="1">
              <a:solidFill>
                <a:srgbClr val="0000FF"/>
              </a:solidFill>
              <a:latin typeface="Calibri" pitchFamily="34" charset="0"/>
              <a:ea typeface="MS PGothic" pitchFamily="34" charset="-128"/>
            </a:endParaRPr>
          </a:p>
        </p:txBody>
      </p:sp>
      <p:sp>
        <p:nvSpPr>
          <p:cNvPr id="78855" name="Text Box 7"/>
          <p:cNvSpPr txBox="1">
            <a:spLocks noChangeArrowheads="1"/>
          </p:cNvSpPr>
          <p:nvPr/>
        </p:nvSpPr>
        <p:spPr bwMode="auto">
          <a:xfrm>
            <a:off x="6438900" y="2514600"/>
            <a:ext cx="2112963"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endParaRPr lang="en-US" sz="2800" b="1">
              <a:solidFill>
                <a:srgbClr val="0000FF"/>
              </a:solidFill>
              <a:latin typeface="Calibri" pitchFamily="34" charset="0"/>
              <a:ea typeface="MS PGothic" pitchFamily="34" charset="-128"/>
            </a:endParaRPr>
          </a:p>
          <a:p>
            <a:pPr algn="ctr" eaLnBrk="1" fontAlgn="base" hangingPunct="1">
              <a:spcBef>
                <a:spcPct val="0"/>
              </a:spcBef>
              <a:spcAft>
                <a:spcPct val="0"/>
              </a:spcAft>
            </a:pPr>
            <a:r>
              <a:rPr lang="en-US" sz="2400" b="1">
                <a:solidFill>
                  <a:srgbClr val="FF0000"/>
                </a:solidFill>
                <a:latin typeface="Calibri" pitchFamily="34" charset="0"/>
                <a:ea typeface="MS PGothic" pitchFamily="34" charset="-128"/>
              </a:rPr>
              <a:t>AFTER</a:t>
            </a:r>
          </a:p>
          <a:p>
            <a:pPr algn="ctr" eaLnBrk="1" fontAlgn="base" hangingPunct="1">
              <a:spcBef>
                <a:spcPct val="0"/>
              </a:spcBef>
              <a:spcAft>
                <a:spcPct val="0"/>
              </a:spcAft>
            </a:pPr>
            <a:r>
              <a:rPr lang="en-US" sz="2400" b="1">
                <a:solidFill>
                  <a:srgbClr val="0070C0"/>
                </a:solidFill>
                <a:latin typeface="Calibri" pitchFamily="34" charset="0"/>
                <a:ea typeface="MS PGothic" pitchFamily="34" charset="-128"/>
              </a:rPr>
              <a:t>Summarization</a:t>
            </a:r>
          </a:p>
          <a:p>
            <a:pPr algn="ctr" eaLnBrk="1" fontAlgn="base" hangingPunct="1">
              <a:spcBef>
                <a:spcPct val="0"/>
              </a:spcBef>
              <a:spcAft>
                <a:spcPct val="0"/>
              </a:spcAft>
            </a:pPr>
            <a:endParaRPr lang="en-US" sz="2800" b="1">
              <a:solidFill>
                <a:srgbClr val="0000FF"/>
              </a:solidFill>
              <a:latin typeface="Calibri" pitchFamily="34" charset="0"/>
              <a:ea typeface="MS PGothic" pitchFamily="34" charset="-128"/>
            </a:endParaRPr>
          </a:p>
          <a:p>
            <a:pPr algn="ctr" eaLnBrk="1" fontAlgn="base" hangingPunct="1">
              <a:spcBef>
                <a:spcPct val="0"/>
              </a:spcBef>
              <a:spcAft>
                <a:spcPct val="0"/>
              </a:spcAft>
            </a:pPr>
            <a:endParaRPr lang="en-US" sz="2800" b="1">
              <a:solidFill>
                <a:srgbClr val="0000FF"/>
              </a:solidFill>
              <a:latin typeface="Calibri" pitchFamily="34" charset="0"/>
              <a:ea typeface="MS PGothic" pitchFamily="34" charset="-128"/>
            </a:endParaRPr>
          </a:p>
        </p:txBody>
      </p:sp>
      <p:sp>
        <p:nvSpPr>
          <p:cNvPr id="78856" name="Line 8"/>
          <p:cNvSpPr>
            <a:spLocks noChangeShapeType="1"/>
          </p:cNvSpPr>
          <p:nvPr/>
        </p:nvSpPr>
        <p:spPr bwMode="auto">
          <a:xfrm>
            <a:off x="3048000" y="3429000"/>
            <a:ext cx="457200" cy="0"/>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78857" name="Line 9"/>
          <p:cNvSpPr>
            <a:spLocks noChangeShapeType="1"/>
          </p:cNvSpPr>
          <p:nvPr/>
        </p:nvSpPr>
        <p:spPr bwMode="auto">
          <a:xfrm>
            <a:off x="5662613" y="3460750"/>
            <a:ext cx="661987" cy="0"/>
          </a:xfrm>
          <a:prstGeom prst="line">
            <a:avLst/>
          </a:prstGeom>
          <a:noFill/>
          <a:ln w="76200">
            <a:solidFill>
              <a:srgbClr val="CC00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78858" name="Text Box 10"/>
          <p:cNvSpPr txBox="1">
            <a:spLocks noChangeArrowheads="1"/>
          </p:cNvSpPr>
          <p:nvPr/>
        </p:nvSpPr>
        <p:spPr bwMode="auto">
          <a:xfrm>
            <a:off x="750888" y="0"/>
            <a:ext cx="7551737" cy="584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sz="3200" b="1">
                <a:solidFill>
                  <a:srgbClr val="000000"/>
                </a:solidFill>
                <a:latin typeface="Calibri" pitchFamily="34" charset="0"/>
                <a:ea typeface="MS PGothic" pitchFamily="34" charset="-128"/>
              </a:rPr>
              <a:t>Progression of  READING COMPREHENSION </a:t>
            </a:r>
          </a:p>
        </p:txBody>
      </p:sp>
      <p:pic>
        <p:nvPicPr>
          <p:cNvPr id="78859"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50000" t="14366" r="2034" b="13542"/>
          <a:stretch>
            <a:fillRect/>
          </a:stretch>
        </p:blipFill>
        <p:spPr bwMode="auto">
          <a:xfrm>
            <a:off x="3810000" y="533400"/>
            <a:ext cx="1828800"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Oval 5"/>
          <p:cNvSpPr>
            <a:spLocks noChangeArrowheads="1"/>
          </p:cNvSpPr>
          <p:nvPr/>
        </p:nvSpPr>
        <p:spPr bwMode="auto">
          <a:xfrm>
            <a:off x="6019800" y="2438400"/>
            <a:ext cx="2743200" cy="2286000"/>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17" name="Rectangle 13"/>
          <p:cNvSpPr>
            <a:spLocks noChangeArrowheads="1"/>
          </p:cNvSpPr>
          <p:nvPr/>
        </p:nvSpPr>
        <p:spPr bwMode="auto">
          <a:xfrm>
            <a:off x="228600" y="0"/>
            <a:ext cx="8770938" cy="67484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Calibri" pitchFamily="34" charset="0"/>
            </a:endParaRPr>
          </a:p>
        </p:txBody>
      </p:sp>
      <p:sp>
        <p:nvSpPr>
          <p:cNvPr id="18" name="TextBox 17"/>
          <p:cNvSpPr txBox="1">
            <a:spLocks noChangeArrowheads="1"/>
          </p:cNvSpPr>
          <p:nvPr/>
        </p:nvSpPr>
        <p:spPr bwMode="auto">
          <a:xfrm>
            <a:off x="685800" y="914400"/>
            <a:ext cx="2149475" cy="12001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US">
                <a:solidFill>
                  <a:srgbClr val="000000"/>
                </a:solidFill>
                <a:latin typeface="Comic Sans MS" pitchFamily="66" charset="0"/>
                <a:ea typeface="MS PGothic" pitchFamily="34" charset="-128"/>
              </a:rPr>
              <a:t>21</a:t>
            </a:r>
            <a:r>
              <a:rPr lang="en-US" baseline="30000">
                <a:solidFill>
                  <a:srgbClr val="000000"/>
                </a:solidFill>
                <a:latin typeface="Comic Sans MS" pitchFamily="66" charset="0"/>
                <a:ea typeface="MS PGothic" pitchFamily="34" charset="-128"/>
              </a:rPr>
              <a:t>st</a:t>
            </a:r>
            <a:r>
              <a:rPr lang="en-US">
                <a:solidFill>
                  <a:srgbClr val="000000"/>
                </a:solidFill>
                <a:latin typeface="Comic Sans MS" pitchFamily="66" charset="0"/>
                <a:ea typeface="MS PGothic" pitchFamily="34" charset="-128"/>
              </a:rPr>
              <a:t> Century Skills</a:t>
            </a:r>
          </a:p>
          <a:p>
            <a:pPr algn="ctr" eaLnBrk="1" fontAlgn="base" hangingPunct="1">
              <a:spcBef>
                <a:spcPct val="0"/>
              </a:spcBef>
              <a:spcAft>
                <a:spcPct val="0"/>
              </a:spcAft>
            </a:pPr>
            <a:r>
              <a:rPr lang="en-US">
                <a:solidFill>
                  <a:srgbClr val="000000"/>
                </a:solidFill>
                <a:latin typeface="Comic Sans MS" pitchFamily="66" charset="0"/>
                <a:ea typeface="MS PGothic" pitchFamily="34" charset="-128"/>
              </a:rPr>
              <a:t>Core Standards</a:t>
            </a:r>
          </a:p>
          <a:p>
            <a:pPr algn="ctr" eaLnBrk="1" fontAlgn="base" hangingPunct="1">
              <a:spcBef>
                <a:spcPct val="0"/>
              </a:spcBef>
              <a:spcAft>
                <a:spcPct val="0"/>
              </a:spcAft>
            </a:pPr>
            <a:r>
              <a:rPr lang="en-US">
                <a:solidFill>
                  <a:srgbClr val="000000"/>
                </a:solidFill>
                <a:latin typeface="Comic Sans MS" pitchFamily="66" charset="0"/>
                <a:ea typeface="MS PGothic" pitchFamily="34" charset="-128"/>
              </a:rPr>
              <a:t>Race to the Top</a:t>
            </a:r>
          </a:p>
          <a:p>
            <a:pPr algn="ctr" eaLnBrk="1" fontAlgn="base" hangingPunct="1">
              <a:spcBef>
                <a:spcPct val="0"/>
              </a:spcBef>
              <a:spcAft>
                <a:spcPct val="0"/>
              </a:spcAft>
            </a:pPr>
            <a:r>
              <a:rPr lang="en-US">
                <a:solidFill>
                  <a:srgbClr val="000000"/>
                </a:solidFill>
                <a:latin typeface="Comic Sans MS" pitchFamily="66" charset="0"/>
                <a:ea typeface="MS PGothic" pitchFamily="34" charset="-128"/>
              </a:rPr>
              <a:t>STEM</a:t>
            </a:r>
          </a:p>
        </p:txBody>
      </p:sp>
      <p:sp>
        <p:nvSpPr>
          <p:cNvPr id="78863" name="TextBox 14"/>
          <p:cNvSpPr txBox="1">
            <a:spLocks noChangeArrowheads="1"/>
          </p:cNvSpPr>
          <p:nvPr/>
        </p:nvSpPr>
        <p:spPr bwMode="auto">
          <a:xfrm>
            <a:off x="6781800" y="1905000"/>
            <a:ext cx="1035050" cy="461963"/>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400" b="1">
                <a:solidFill>
                  <a:srgbClr val="FFFFFF"/>
                </a:solidFill>
                <a:ea typeface="MS PGothic" pitchFamily="34" charset="-128"/>
              </a:rPr>
              <a:t>P.158 </a:t>
            </a:r>
          </a:p>
        </p:txBody>
      </p:sp>
    </p:spTree>
    <p:extLst>
      <p:ext uri="{BB962C8B-B14F-4D97-AF65-F5344CB8AC3E}">
        <p14:creationId xmlns:p14="http://schemas.microsoft.com/office/powerpoint/2010/main" val="1919602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to="" calcmode="lin" valueType="num">
                                      <p:cBhvr>
                                        <p:cTn id="7" dur="1" fill="hold"/>
                                        <p:tgtEl>
                                          <p:spTgt spid="16"/>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accel="50000" decel="5000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9" accel="50000" decel="5000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tree summariz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435350"/>
            <a:ext cx="5029200" cy="342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Text Box 3"/>
          <p:cNvSpPr txBox="1">
            <a:spLocks noChangeArrowheads="1"/>
          </p:cNvSpPr>
          <p:nvPr/>
        </p:nvSpPr>
        <p:spPr bwMode="auto">
          <a:xfrm>
            <a:off x="2743200" y="152400"/>
            <a:ext cx="3657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3200" b="1">
                <a:solidFill>
                  <a:srgbClr val="FFFF00"/>
                </a:solidFill>
                <a:ea typeface="MS PGothic" pitchFamily="34" charset="-128"/>
              </a:rPr>
              <a:t>SUMMARIZATION</a:t>
            </a:r>
          </a:p>
        </p:txBody>
      </p:sp>
      <p:sp>
        <p:nvSpPr>
          <p:cNvPr id="79876" name="Text Box 4"/>
          <p:cNvSpPr txBox="1">
            <a:spLocks noChangeArrowheads="1"/>
          </p:cNvSpPr>
          <p:nvPr/>
        </p:nvSpPr>
        <p:spPr bwMode="auto">
          <a:xfrm>
            <a:off x="7620000" y="228600"/>
            <a:ext cx="1219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fontAlgn="base" hangingPunct="1">
              <a:spcBef>
                <a:spcPct val="50000"/>
              </a:spcBef>
              <a:spcAft>
                <a:spcPct val="0"/>
              </a:spcAft>
            </a:pPr>
            <a:r>
              <a:rPr lang="en-US" b="1">
                <a:solidFill>
                  <a:srgbClr val="FFFFFF"/>
                </a:solidFill>
                <a:ea typeface="MS PGothic" pitchFamily="34" charset="-128"/>
              </a:rPr>
              <a:t>Page 158</a:t>
            </a:r>
          </a:p>
        </p:txBody>
      </p:sp>
      <p:pic>
        <p:nvPicPr>
          <p:cNvPr id="79877" name="Picture 5" descr="summariz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14400"/>
            <a:ext cx="7086600" cy="241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9"/>
          <p:cNvGrpSpPr>
            <a:grpSpLocks/>
          </p:cNvGrpSpPr>
          <p:nvPr/>
        </p:nvGrpSpPr>
        <p:grpSpPr bwMode="auto">
          <a:xfrm>
            <a:off x="2819400" y="2133600"/>
            <a:ext cx="5105400" cy="3352800"/>
            <a:chOff x="1632" y="1632"/>
            <a:chExt cx="3216" cy="2112"/>
          </a:xfrm>
        </p:grpSpPr>
        <p:sp>
          <p:nvSpPr>
            <p:cNvPr id="79881" name="Line 7"/>
            <p:cNvSpPr>
              <a:spLocks noChangeShapeType="1"/>
            </p:cNvSpPr>
            <p:nvPr/>
          </p:nvSpPr>
          <p:spPr bwMode="auto">
            <a:xfrm>
              <a:off x="1632" y="3264"/>
              <a:ext cx="768" cy="48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79882" name="Line 8"/>
            <p:cNvSpPr>
              <a:spLocks noChangeShapeType="1"/>
            </p:cNvSpPr>
            <p:nvPr/>
          </p:nvSpPr>
          <p:spPr bwMode="auto">
            <a:xfrm flipH="1" flipV="1">
              <a:off x="4080" y="1632"/>
              <a:ext cx="768" cy="48"/>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sp>
        <p:nvSpPr>
          <p:cNvPr id="79879" name="TextBox 9"/>
          <p:cNvSpPr txBox="1">
            <a:spLocks noChangeArrowheads="1"/>
          </p:cNvSpPr>
          <p:nvPr/>
        </p:nvSpPr>
        <p:spPr bwMode="auto">
          <a:xfrm>
            <a:off x="533400" y="4267200"/>
            <a:ext cx="32702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800" b="1">
                <a:solidFill>
                  <a:srgbClr val="FFFFFF"/>
                </a:solidFill>
                <a:ea typeface="MS PGothic" pitchFamily="34" charset="-128"/>
              </a:rPr>
              <a:t>Informational Text</a:t>
            </a:r>
          </a:p>
          <a:p>
            <a:pPr eaLnBrk="1" fontAlgn="base" hangingPunct="1">
              <a:spcBef>
                <a:spcPct val="0"/>
              </a:spcBef>
              <a:spcAft>
                <a:spcPct val="0"/>
              </a:spcAft>
            </a:pPr>
            <a:endParaRPr lang="en-US" sz="2800">
              <a:solidFill>
                <a:srgbClr val="000000"/>
              </a:solidFill>
              <a:ea typeface="MS PGothic" pitchFamily="34" charset="-128"/>
            </a:endParaRPr>
          </a:p>
        </p:txBody>
      </p:sp>
      <p:sp>
        <p:nvSpPr>
          <p:cNvPr id="79880" name="TextBox 10"/>
          <p:cNvSpPr txBox="1">
            <a:spLocks noChangeArrowheads="1"/>
          </p:cNvSpPr>
          <p:nvPr/>
        </p:nvSpPr>
        <p:spPr bwMode="auto">
          <a:xfrm>
            <a:off x="7245350" y="1219200"/>
            <a:ext cx="18986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800" b="1">
                <a:solidFill>
                  <a:srgbClr val="FFFFFF"/>
                </a:solidFill>
                <a:ea typeface="MS PGothic" pitchFamily="34" charset="-128"/>
              </a:rPr>
              <a:t>Literary</a:t>
            </a:r>
          </a:p>
          <a:p>
            <a:pPr algn="ctr" eaLnBrk="1" fontAlgn="base" hangingPunct="1">
              <a:spcBef>
                <a:spcPct val="0"/>
              </a:spcBef>
              <a:spcAft>
                <a:spcPct val="0"/>
              </a:spcAft>
            </a:pPr>
            <a:r>
              <a:rPr lang="en-US" sz="2800" b="1">
                <a:solidFill>
                  <a:srgbClr val="FFFFFF"/>
                </a:solidFill>
                <a:ea typeface="MS PGothic" pitchFamily="34" charset="-128"/>
              </a:rPr>
              <a:t>Text</a:t>
            </a:r>
          </a:p>
        </p:txBody>
      </p:sp>
    </p:spTree>
    <p:extLst>
      <p:ext uri="{BB962C8B-B14F-4D97-AF65-F5344CB8AC3E}">
        <p14:creationId xmlns:p14="http://schemas.microsoft.com/office/powerpoint/2010/main" val="24763734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5" descr="summariz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325" y="914400"/>
            <a:ext cx="8956675"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9" name="TextBox 2"/>
          <p:cNvSpPr txBox="1">
            <a:spLocks noChangeArrowheads="1"/>
          </p:cNvSpPr>
          <p:nvPr/>
        </p:nvSpPr>
        <p:spPr bwMode="auto">
          <a:xfrm>
            <a:off x="3124200" y="228600"/>
            <a:ext cx="3657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800" b="1">
                <a:solidFill>
                  <a:srgbClr val="FFFFFF"/>
                </a:solidFill>
                <a:ea typeface="MS PGothic" pitchFamily="34" charset="-128"/>
              </a:rPr>
              <a:t>Literary Text</a:t>
            </a:r>
          </a:p>
        </p:txBody>
      </p:sp>
    </p:spTree>
    <p:extLst>
      <p:ext uri="{BB962C8B-B14F-4D97-AF65-F5344CB8AC3E}">
        <p14:creationId xmlns:p14="http://schemas.microsoft.com/office/powerpoint/2010/main" val="319201670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Line 40"/>
          <p:cNvSpPr>
            <a:spLocks noChangeShapeType="1"/>
          </p:cNvSpPr>
          <p:nvPr/>
        </p:nvSpPr>
        <p:spPr bwMode="auto">
          <a:xfrm>
            <a:off x="2438400" y="3421063"/>
            <a:ext cx="0" cy="388937"/>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nvGrpSpPr>
          <p:cNvPr id="81923" name="Group 3"/>
          <p:cNvGrpSpPr>
            <a:grpSpLocks/>
          </p:cNvGrpSpPr>
          <p:nvPr/>
        </p:nvGrpSpPr>
        <p:grpSpPr bwMode="auto">
          <a:xfrm>
            <a:off x="1676400" y="1524000"/>
            <a:ext cx="2913063" cy="1441450"/>
            <a:chOff x="0" y="0"/>
            <a:chExt cx="2976" cy="1776"/>
          </a:xfrm>
        </p:grpSpPr>
        <p:pic>
          <p:nvPicPr>
            <p:cNvPr id="81942" name="Picture 4"/>
            <p:cNvPicPr>
              <a:picLocks noChangeAspect="1" noChangeArrowheads="1"/>
            </p:cNvPicPr>
            <p:nvPr/>
          </p:nvPicPr>
          <p:blipFill>
            <a:blip r:embed="rId3">
              <a:extLst>
                <a:ext uri="{28A0092B-C50C-407E-A947-70E740481C1C}">
                  <a14:useLocalDpi xmlns:a14="http://schemas.microsoft.com/office/drawing/2010/main" val="0"/>
                </a:ext>
              </a:extLst>
            </a:blip>
            <a:srcRect l="26108" t="14546" r="11090" b="54546"/>
            <a:stretch>
              <a:fillRect/>
            </a:stretch>
          </p:blipFill>
          <p:spPr bwMode="auto">
            <a:xfrm>
              <a:off x="288" y="192"/>
              <a:ext cx="2496" cy="1502"/>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81943" name="Rectangle 5"/>
            <p:cNvSpPr>
              <a:spLocks noChangeArrowheads="1"/>
            </p:cNvSpPr>
            <p:nvPr/>
          </p:nvSpPr>
          <p:spPr bwMode="auto">
            <a:xfrm>
              <a:off x="0" y="0"/>
              <a:ext cx="2976" cy="1776"/>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pic>
        <p:nvPicPr>
          <p:cNvPr id="81924" name="Picture 8"/>
          <p:cNvPicPr>
            <a:picLocks noChangeAspect="1" noChangeArrowheads="1"/>
          </p:cNvPicPr>
          <p:nvPr/>
        </p:nvPicPr>
        <p:blipFill>
          <a:blip r:embed="rId4">
            <a:extLst>
              <a:ext uri="{28A0092B-C50C-407E-A947-70E740481C1C}">
                <a14:useLocalDpi xmlns:a14="http://schemas.microsoft.com/office/drawing/2010/main" val="0"/>
              </a:ext>
            </a:extLst>
          </a:blip>
          <a:srcRect t="29630" r="13634" b="7408"/>
          <a:stretch>
            <a:fillRect/>
          </a:stretch>
        </p:blipFill>
        <p:spPr bwMode="auto">
          <a:xfrm>
            <a:off x="5364163" y="1601788"/>
            <a:ext cx="2027237" cy="1431925"/>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81925" name="Rectangle 9"/>
          <p:cNvSpPr>
            <a:spLocks noChangeArrowheads="1"/>
          </p:cNvSpPr>
          <p:nvPr/>
        </p:nvSpPr>
        <p:spPr bwMode="auto">
          <a:xfrm>
            <a:off x="5170488" y="1524000"/>
            <a:ext cx="2373312" cy="1597025"/>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81926" name="Line 10"/>
          <p:cNvSpPr>
            <a:spLocks noChangeShapeType="1"/>
          </p:cNvSpPr>
          <p:nvPr/>
        </p:nvSpPr>
        <p:spPr bwMode="auto">
          <a:xfrm>
            <a:off x="4572000" y="2225675"/>
            <a:ext cx="598488" cy="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nvGrpSpPr>
          <p:cNvPr id="81927" name="Group 42"/>
          <p:cNvGrpSpPr>
            <a:grpSpLocks/>
          </p:cNvGrpSpPr>
          <p:nvPr/>
        </p:nvGrpSpPr>
        <p:grpSpPr bwMode="auto">
          <a:xfrm>
            <a:off x="1600200" y="3124200"/>
            <a:ext cx="4883150" cy="2244725"/>
            <a:chOff x="1008" y="1968"/>
            <a:chExt cx="3076" cy="1414"/>
          </a:xfrm>
        </p:grpSpPr>
        <p:grpSp>
          <p:nvGrpSpPr>
            <p:cNvPr id="81936" name="Group 12"/>
            <p:cNvGrpSpPr>
              <a:grpSpLocks/>
            </p:cNvGrpSpPr>
            <p:nvPr/>
          </p:nvGrpSpPr>
          <p:grpSpPr bwMode="auto">
            <a:xfrm>
              <a:off x="1008" y="2352"/>
              <a:ext cx="1480" cy="1030"/>
              <a:chOff x="144" y="2112"/>
              <a:chExt cx="2400" cy="2016"/>
            </a:xfrm>
          </p:grpSpPr>
          <p:pic>
            <p:nvPicPr>
              <p:cNvPr id="81940" name="Picture 13"/>
              <p:cNvPicPr>
                <a:picLocks noChangeAspect="1" noChangeArrowheads="1"/>
              </p:cNvPicPr>
              <p:nvPr/>
            </p:nvPicPr>
            <p:blipFill>
              <a:blip r:embed="rId5">
                <a:extLst>
                  <a:ext uri="{28A0092B-C50C-407E-A947-70E740481C1C}">
                    <a14:useLocalDpi xmlns:a14="http://schemas.microsoft.com/office/drawing/2010/main" val="0"/>
                  </a:ext>
                </a:extLst>
              </a:blip>
              <a:srcRect l="27081" t="20192" r="8603" b="26923"/>
              <a:stretch>
                <a:fillRect/>
              </a:stretch>
            </p:blipFill>
            <p:spPr bwMode="auto">
              <a:xfrm>
                <a:off x="288" y="2160"/>
                <a:ext cx="2160" cy="1899"/>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81941" name="Rectangle 14"/>
              <p:cNvSpPr>
                <a:spLocks noChangeArrowheads="1"/>
              </p:cNvSpPr>
              <p:nvPr/>
            </p:nvSpPr>
            <p:spPr bwMode="auto">
              <a:xfrm>
                <a:off x="144" y="2112"/>
                <a:ext cx="2400" cy="2016"/>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grpSp>
          <p:nvGrpSpPr>
            <p:cNvPr id="81937" name="Group 41"/>
            <p:cNvGrpSpPr>
              <a:grpSpLocks/>
            </p:cNvGrpSpPr>
            <p:nvPr/>
          </p:nvGrpSpPr>
          <p:grpSpPr bwMode="auto">
            <a:xfrm>
              <a:off x="1536" y="1968"/>
              <a:ext cx="2548" cy="207"/>
              <a:chOff x="1536" y="1968"/>
              <a:chExt cx="2548" cy="207"/>
            </a:xfrm>
          </p:grpSpPr>
          <p:sp>
            <p:nvSpPr>
              <p:cNvPr id="81938" name="Line 16"/>
              <p:cNvSpPr>
                <a:spLocks noChangeShapeType="1"/>
              </p:cNvSpPr>
              <p:nvPr/>
            </p:nvSpPr>
            <p:spPr bwMode="auto">
              <a:xfrm>
                <a:off x="1536" y="2151"/>
                <a:ext cx="2545" cy="0"/>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sp>
            <p:nvSpPr>
              <p:cNvPr id="81939" name="Line 17"/>
              <p:cNvSpPr>
                <a:spLocks noChangeShapeType="1"/>
              </p:cNvSpPr>
              <p:nvPr/>
            </p:nvSpPr>
            <p:spPr bwMode="auto">
              <a:xfrm>
                <a:off x="4080" y="1968"/>
                <a:ext cx="4" cy="207"/>
              </a:xfrm>
              <a:prstGeom prst="line">
                <a:avLst/>
              </a:prstGeom>
              <a:noFill/>
              <a:ln w="57150">
                <a:solidFill>
                  <a:srgbClr val="FFFF0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grpSp>
      <p:grpSp>
        <p:nvGrpSpPr>
          <p:cNvPr id="81928" name="Group 19"/>
          <p:cNvGrpSpPr>
            <a:grpSpLocks/>
          </p:cNvGrpSpPr>
          <p:nvPr/>
        </p:nvGrpSpPr>
        <p:grpSpPr bwMode="auto">
          <a:xfrm>
            <a:off x="4038600" y="3733800"/>
            <a:ext cx="3289300" cy="1597025"/>
            <a:chOff x="2400" y="2352"/>
            <a:chExt cx="3360" cy="1968"/>
          </a:xfrm>
        </p:grpSpPr>
        <p:grpSp>
          <p:nvGrpSpPr>
            <p:cNvPr id="81932" name="Group 20"/>
            <p:cNvGrpSpPr>
              <a:grpSpLocks/>
            </p:cNvGrpSpPr>
            <p:nvPr/>
          </p:nvGrpSpPr>
          <p:grpSpPr bwMode="auto">
            <a:xfrm>
              <a:off x="3024" y="2352"/>
              <a:ext cx="2736" cy="1968"/>
              <a:chOff x="2880" y="2208"/>
              <a:chExt cx="2736" cy="1968"/>
            </a:xfrm>
          </p:grpSpPr>
          <p:pic>
            <p:nvPicPr>
              <p:cNvPr id="81934" name="Picture 21"/>
              <p:cNvPicPr>
                <a:picLocks noChangeAspect="1" noChangeArrowheads="1"/>
              </p:cNvPicPr>
              <p:nvPr/>
            </p:nvPicPr>
            <p:blipFill>
              <a:blip r:embed="rId6">
                <a:extLst>
                  <a:ext uri="{28A0092B-C50C-407E-A947-70E740481C1C}">
                    <a14:useLocalDpi xmlns:a14="http://schemas.microsoft.com/office/drawing/2010/main" val="0"/>
                  </a:ext>
                </a:extLst>
              </a:blip>
              <a:srcRect l="6699" t="15596" b="37614"/>
              <a:stretch>
                <a:fillRect/>
              </a:stretch>
            </p:blipFill>
            <p:spPr bwMode="auto">
              <a:xfrm>
                <a:off x="2880" y="2304"/>
                <a:ext cx="2736" cy="1790"/>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81935" name="Rectangle 22"/>
              <p:cNvSpPr>
                <a:spLocks noChangeArrowheads="1"/>
              </p:cNvSpPr>
              <p:nvPr/>
            </p:nvSpPr>
            <p:spPr bwMode="auto">
              <a:xfrm>
                <a:off x="2880" y="2208"/>
                <a:ext cx="2736" cy="1968"/>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grpSp>
        <p:sp>
          <p:nvSpPr>
            <p:cNvPr id="81933" name="Line 23"/>
            <p:cNvSpPr>
              <a:spLocks noChangeShapeType="1"/>
            </p:cNvSpPr>
            <p:nvPr/>
          </p:nvSpPr>
          <p:spPr bwMode="auto">
            <a:xfrm>
              <a:off x="2400" y="3312"/>
              <a:ext cx="576" cy="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sp>
        <p:nvSpPr>
          <p:cNvPr id="183321" name="Rectangle 25"/>
          <p:cNvSpPr>
            <a:spLocks noChangeArrowheads="1"/>
          </p:cNvSpPr>
          <p:nvPr/>
        </p:nvSpPr>
        <p:spPr bwMode="auto">
          <a:xfrm>
            <a:off x="188913" y="160338"/>
            <a:ext cx="8763000" cy="6553200"/>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83334" name="Text Box 38"/>
          <p:cNvSpPr txBox="1">
            <a:spLocks noChangeArrowheads="1"/>
          </p:cNvSpPr>
          <p:nvPr/>
        </p:nvSpPr>
        <p:spPr bwMode="auto">
          <a:xfrm>
            <a:off x="1219200" y="5638800"/>
            <a:ext cx="6934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FFFFFF"/>
                </a:solidFill>
                <a:ea typeface="MS PGothic" pitchFamily="34" charset="-128"/>
              </a:rPr>
              <a:t>What are some of the BIG ideas you are learning from this story?</a:t>
            </a:r>
          </a:p>
        </p:txBody>
      </p:sp>
      <p:sp>
        <p:nvSpPr>
          <p:cNvPr id="183335" name="Text Box 39"/>
          <p:cNvSpPr txBox="1">
            <a:spLocks noChangeArrowheads="1"/>
          </p:cNvSpPr>
          <p:nvPr/>
        </p:nvSpPr>
        <p:spPr bwMode="auto">
          <a:xfrm>
            <a:off x="914400" y="533400"/>
            <a:ext cx="73152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FFFFFF"/>
                </a:solidFill>
                <a:ea typeface="MS PGothic" pitchFamily="34" charset="-128"/>
              </a:rPr>
              <a:t>What do you understand now that you have read and summarized this story?</a:t>
            </a:r>
          </a:p>
        </p:txBody>
      </p:sp>
    </p:spTree>
    <p:extLst>
      <p:ext uri="{BB962C8B-B14F-4D97-AF65-F5344CB8AC3E}">
        <p14:creationId xmlns:p14="http://schemas.microsoft.com/office/powerpoint/2010/main" val="4166132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33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83334">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833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2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tree summariz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143000"/>
            <a:ext cx="7502525"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7" name="TextBox 2"/>
          <p:cNvSpPr txBox="1">
            <a:spLocks noChangeArrowheads="1"/>
          </p:cNvSpPr>
          <p:nvPr/>
        </p:nvSpPr>
        <p:spPr bwMode="auto">
          <a:xfrm>
            <a:off x="2971800" y="533400"/>
            <a:ext cx="32702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2800" b="1">
                <a:solidFill>
                  <a:srgbClr val="FFFFFF"/>
                </a:solidFill>
                <a:ea typeface="MS PGothic" pitchFamily="34" charset="-128"/>
              </a:rPr>
              <a:t>Informational Text</a:t>
            </a:r>
          </a:p>
          <a:p>
            <a:pPr eaLnBrk="1" fontAlgn="base" hangingPunct="1">
              <a:spcBef>
                <a:spcPct val="0"/>
              </a:spcBef>
              <a:spcAft>
                <a:spcPct val="0"/>
              </a:spcAft>
            </a:pPr>
            <a:endParaRPr lang="en-US" sz="2800">
              <a:solidFill>
                <a:srgbClr val="000000"/>
              </a:solidFill>
              <a:ea typeface="MS PGothic" pitchFamily="34" charset="-128"/>
            </a:endParaRPr>
          </a:p>
        </p:txBody>
      </p:sp>
    </p:spTree>
    <p:extLst>
      <p:ext uri="{BB962C8B-B14F-4D97-AF65-F5344CB8AC3E}">
        <p14:creationId xmlns:p14="http://schemas.microsoft.com/office/powerpoint/2010/main" val="210421104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4" descr="Volcano notes"/>
          <p:cNvPicPr>
            <a:picLocks noChangeAspect="1" noChangeArrowheads="1"/>
          </p:cNvPicPr>
          <p:nvPr/>
        </p:nvPicPr>
        <p:blipFill>
          <a:blip r:embed="rId3">
            <a:extLst>
              <a:ext uri="{28A0092B-C50C-407E-A947-70E740481C1C}">
                <a14:useLocalDpi xmlns:a14="http://schemas.microsoft.com/office/drawing/2010/main" val="0"/>
              </a:ext>
            </a:extLst>
          </a:blip>
          <a:srcRect b="10068"/>
          <a:stretch>
            <a:fillRect/>
          </a:stretch>
        </p:blipFill>
        <p:spPr bwMode="auto">
          <a:xfrm>
            <a:off x="685800" y="0"/>
            <a:ext cx="8153400" cy="679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2263140"/>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4" descr="Volcano notes"/>
          <p:cNvPicPr>
            <a:picLocks noChangeAspect="1" noChangeArrowheads="1"/>
          </p:cNvPicPr>
          <p:nvPr/>
        </p:nvPicPr>
        <p:blipFill>
          <a:blip r:embed="rId3">
            <a:extLst>
              <a:ext uri="{28A0092B-C50C-407E-A947-70E740481C1C}">
                <a14:useLocalDpi xmlns:a14="http://schemas.microsoft.com/office/drawing/2010/main" val="0"/>
              </a:ext>
            </a:extLst>
          </a:blip>
          <a:srcRect b="10068"/>
          <a:stretch>
            <a:fillRect/>
          </a:stretch>
        </p:blipFill>
        <p:spPr bwMode="auto">
          <a:xfrm>
            <a:off x="685800" y="66675"/>
            <a:ext cx="8153400" cy="679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5" name="TextBox 2"/>
          <p:cNvSpPr txBox="1">
            <a:spLocks noChangeArrowheads="1"/>
          </p:cNvSpPr>
          <p:nvPr/>
        </p:nvSpPr>
        <p:spPr bwMode="auto">
          <a:xfrm>
            <a:off x="990600" y="1828800"/>
            <a:ext cx="1676400" cy="954088"/>
          </a:xfrm>
          <a:prstGeom prst="rect">
            <a:avLst/>
          </a:prstGeom>
          <a:solidFill>
            <a:srgbClr val="97C2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1400" b="1">
                <a:solidFill>
                  <a:srgbClr val="000000"/>
                </a:solidFill>
                <a:ea typeface="MS PGothic" pitchFamily="34" charset="-128"/>
              </a:rPr>
              <a:t>The Mayon Volcano erupted 17 times and people fled</a:t>
            </a:r>
          </a:p>
        </p:txBody>
      </p:sp>
      <p:sp>
        <p:nvSpPr>
          <p:cNvPr id="84996" name="TextBox 3"/>
          <p:cNvSpPr txBox="1">
            <a:spLocks noChangeArrowheads="1"/>
          </p:cNvSpPr>
          <p:nvPr/>
        </p:nvSpPr>
        <p:spPr bwMode="auto">
          <a:xfrm>
            <a:off x="4648200" y="1828800"/>
            <a:ext cx="1905000" cy="954088"/>
          </a:xfrm>
          <a:prstGeom prst="rect">
            <a:avLst/>
          </a:prstGeom>
          <a:solidFill>
            <a:srgbClr val="97C2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1400" b="1">
                <a:solidFill>
                  <a:srgbClr val="000000"/>
                </a:solidFill>
                <a:ea typeface="MS PGothic" pitchFamily="34" charset="-128"/>
              </a:rPr>
              <a:t>The Pacaya Volcano in Guatemala erupted and people fled.</a:t>
            </a:r>
          </a:p>
        </p:txBody>
      </p:sp>
      <p:sp>
        <p:nvSpPr>
          <p:cNvPr id="84997" name="TextBox 4"/>
          <p:cNvSpPr txBox="1">
            <a:spLocks noChangeArrowheads="1"/>
          </p:cNvSpPr>
          <p:nvPr/>
        </p:nvSpPr>
        <p:spPr bwMode="auto">
          <a:xfrm>
            <a:off x="2743200" y="769938"/>
            <a:ext cx="3962400" cy="830262"/>
          </a:xfrm>
          <a:prstGeom prst="rect">
            <a:avLst/>
          </a:prstGeom>
          <a:solidFill>
            <a:srgbClr val="FFF9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1600" b="1">
                <a:solidFill>
                  <a:srgbClr val="FF0000"/>
                </a:solidFill>
                <a:ea typeface="MS PGothic" pitchFamily="34" charset="-128"/>
              </a:rPr>
              <a:t>The Mayon and Pacaya Volcanos erupted and caused a lot of damage to lives and property</a:t>
            </a:r>
          </a:p>
        </p:txBody>
      </p:sp>
    </p:spTree>
    <p:extLst>
      <p:ext uri="{BB962C8B-B14F-4D97-AF65-F5344CB8AC3E}">
        <p14:creationId xmlns:p14="http://schemas.microsoft.com/office/powerpoint/2010/main" val="3795421355"/>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304800" y="381000"/>
            <a:ext cx="85344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4400">
                <a:solidFill>
                  <a:srgbClr val="FFFF00"/>
                </a:solidFill>
                <a:ea typeface="MS PGothic" pitchFamily="34" charset="-128"/>
              </a:rPr>
              <a:t>The Montillation of Traxoline</a:t>
            </a:r>
          </a:p>
          <a:p>
            <a:pPr eaLnBrk="1" fontAlgn="base" hangingPunct="1">
              <a:spcBef>
                <a:spcPct val="50000"/>
              </a:spcBef>
              <a:spcAft>
                <a:spcPct val="0"/>
              </a:spcAft>
            </a:pPr>
            <a:r>
              <a:rPr lang="en-US" sz="2400" b="1">
                <a:solidFill>
                  <a:srgbClr val="FFFF00"/>
                </a:solidFill>
                <a:ea typeface="MS PGothic" pitchFamily="34" charset="-128"/>
              </a:rPr>
              <a:t>It is very important that you learn about traxoline.  Traxoline is a new form of zionter.  It is montilled in Ceristanna.  The Ceristannians gristeriate large amounts of fevon and bracter it to quasel traxoline.  Traxoline may well be one of our most lukized snezlaus in the future because of our zointer lescelidge.</a:t>
            </a:r>
          </a:p>
        </p:txBody>
      </p:sp>
      <p:sp>
        <p:nvSpPr>
          <p:cNvPr id="261123" name="Text Box 3"/>
          <p:cNvSpPr txBox="1">
            <a:spLocks noChangeArrowheads="1"/>
          </p:cNvSpPr>
          <p:nvPr/>
        </p:nvSpPr>
        <p:spPr bwMode="auto">
          <a:xfrm>
            <a:off x="304800" y="37338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400">
                <a:solidFill>
                  <a:srgbClr val="FFFFFF"/>
                </a:solidFill>
                <a:ea typeface="MS PGothic" pitchFamily="34" charset="-128"/>
              </a:rPr>
              <a:t>1</a:t>
            </a:r>
            <a:r>
              <a:rPr lang="en-US" sz="2400" b="1">
                <a:solidFill>
                  <a:srgbClr val="FFFFFF"/>
                </a:solidFill>
                <a:ea typeface="MS PGothic" pitchFamily="34" charset="-128"/>
              </a:rPr>
              <a:t>.  What is traxoline?</a:t>
            </a:r>
          </a:p>
        </p:txBody>
      </p:sp>
      <p:sp>
        <p:nvSpPr>
          <p:cNvPr id="261124" name="Text Box 4"/>
          <p:cNvSpPr txBox="1">
            <a:spLocks noChangeArrowheads="1"/>
          </p:cNvSpPr>
          <p:nvPr/>
        </p:nvSpPr>
        <p:spPr bwMode="auto">
          <a:xfrm>
            <a:off x="304800" y="44196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400" b="1">
                <a:solidFill>
                  <a:srgbClr val="FFFF00"/>
                </a:solidFill>
                <a:ea typeface="MS PGothic" pitchFamily="34" charset="-128"/>
              </a:rPr>
              <a:t>2.  Where is traxoline montilled?</a:t>
            </a:r>
          </a:p>
        </p:txBody>
      </p:sp>
      <p:sp>
        <p:nvSpPr>
          <p:cNvPr id="261125" name="Text Box 5"/>
          <p:cNvSpPr txBox="1">
            <a:spLocks noChangeArrowheads="1"/>
          </p:cNvSpPr>
          <p:nvPr/>
        </p:nvSpPr>
        <p:spPr bwMode="auto">
          <a:xfrm>
            <a:off x="304800" y="5105400"/>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400" b="1">
                <a:solidFill>
                  <a:srgbClr val="FFFFFF"/>
                </a:solidFill>
                <a:ea typeface="MS PGothic" pitchFamily="34" charset="-128"/>
              </a:rPr>
              <a:t>3.  How is traxoline quaselled?</a:t>
            </a:r>
          </a:p>
        </p:txBody>
      </p:sp>
      <p:sp>
        <p:nvSpPr>
          <p:cNvPr id="261126" name="Text Box 6"/>
          <p:cNvSpPr txBox="1">
            <a:spLocks noChangeArrowheads="1"/>
          </p:cNvSpPr>
          <p:nvPr/>
        </p:nvSpPr>
        <p:spPr bwMode="auto">
          <a:xfrm>
            <a:off x="304800" y="5715000"/>
            <a:ext cx="815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400" b="1">
                <a:solidFill>
                  <a:srgbClr val="FFFF00"/>
                </a:solidFill>
                <a:ea typeface="MS PGothic" pitchFamily="34" charset="-128"/>
              </a:rPr>
              <a:t>4.  Why is it important to know about traxoline?</a:t>
            </a:r>
          </a:p>
        </p:txBody>
      </p:sp>
    </p:spTree>
    <p:extLst>
      <p:ext uri="{BB962C8B-B14F-4D97-AF65-F5344CB8AC3E}">
        <p14:creationId xmlns:p14="http://schemas.microsoft.com/office/powerpoint/2010/main" val="14692045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1123"/>
                                        </p:tgtEl>
                                        <p:attrNameLst>
                                          <p:attrName>style.visibility</p:attrName>
                                        </p:attrNameLst>
                                      </p:cBhvr>
                                      <p:to>
                                        <p:strVal val="visible"/>
                                      </p:to>
                                    </p:set>
                                    <p:animEffect transition="in" filter="wipe(left)">
                                      <p:cBhvr>
                                        <p:cTn id="7" dur="500"/>
                                        <p:tgtEl>
                                          <p:spTgt spid="2611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1124"/>
                                        </p:tgtEl>
                                        <p:attrNameLst>
                                          <p:attrName>style.visibility</p:attrName>
                                        </p:attrNameLst>
                                      </p:cBhvr>
                                      <p:to>
                                        <p:strVal val="visible"/>
                                      </p:to>
                                    </p:set>
                                    <p:animEffect transition="in" filter="wipe(left)">
                                      <p:cBhvr>
                                        <p:cTn id="12" dur="500"/>
                                        <p:tgtEl>
                                          <p:spTgt spid="2611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1125"/>
                                        </p:tgtEl>
                                        <p:attrNameLst>
                                          <p:attrName>style.visibility</p:attrName>
                                        </p:attrNameLst>
                                      </p:cBhvr>
                                      <p:to>
                                        <p:strVal val="visible"/>
                                      </p:to>
                                    </p:set>
                                    <p:animEffect transition="in" filter="wipe(left)">
                                      <p:cBhvr>
                                        <p:cTn id="17" dur="500"/>
                                        <p:tgtEl>
                                          <p:spTgt spid="26112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1126"/>
                                        </p:tgtEl>
                                        <p:attrNameLst>
                                          <p:attrName>style.visibility</p:attrName>
                                        </p:attrNameLst>
                                      </p:cBhvr>
                                      <p:to>
                                        <p:strVal val="visible"/>
                                      </p:to>
                                    </p:set>
                                    <p:animEffect transition="in" filter="wipe(left)">
                                      <p:cBhvr>
                                        <p:cTn id="22" dur="500"/>
                                        <p:tgtEl>
                                          <p:spTgt spid="261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123" grpId="0" autoUpdateAnimBg="0"/>
      <p:bldP spid="261124" grpId="0" autoUpdateAnimBg="0"/>
      <p:bldP spid="261125" grpId="0" autoUpdateAnimBg="0"/>
      <p:bldP spid="261126"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533400" y="1143000"/>
            <a:ext cx="8153400" cy="4046538"/>
          </a:xfrm>
          <a:prstGeom prst="rect">
            <a:avLst/>
          </a:prstGeom>
          <a:solidFill>
            <a:schemeClr val="accent1">
              <a:lumMod val="50000"/>
            </a:schemeClr>
          </a:solidFill>
          <a:ln w="38100">
            <a:solidFill>
              <a:srgbClr val="FFFF00"/>
            </a:solidFill>
            <a:miter lim="800000"/>
            <a:headEnd/>
            <a:tailEnd/>
          </a:ln>
        </p:spPr>
        <p:txBody>
          <a:bodyPr>
            <a:spAutoFit/>
          </a:bodyPr>
          <a:lstStyle/>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a:p>
            <a:pPr fontAlgn="base">
              <a:spcBef>
                <a:spcPct val="50000"/>
              </a:spcBef>
              <a:spcAft>
                <a:spcPct val="0"/>
              </a:spcAft>
              <a:defRPr/>
            </a:pPr>
            <a:endParaRPr lang="en-US" sz="3600" b="1" i="1" dirty="0">
              <a:solidFill>
                <a:srgbClr val="FFFFFF"/>
              </a:solidFill>
              <a:latin typeface="Arial" charset="0"/>
            </a:endParaRPr>
          </a:p>
        </p:txBody>
      </p:sp>
      <p:sp>
        <p:nvSpPr>
          <p:cNvPr id="86019" name="Text Box 5"/>
          <p:cNvSpPr txBox="1">
            <a:spLocks noChangeArrowheads="1"/>
          </p:cNvSpPr>
          <p:nvPr/>
        </p:nvSpPr>
        <p:spPr bwMode="auto">
          <a:xfrm>
            <a:off x="838200" y="228600"/>
            <a:ext cx="7467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b="1">
                <a:solidFill>
                  <a:srgbClr val="FFFF00"/>
                </a:solidFill>
                <a:ea typeface="MS PGothic" pitchFamily="34" charset="-128"/>
              </a:rPr>
              <a:t>Organizational Patterns</a:t>
            </a:r>
          </a:p>
        </p:txBody>
      </p:sp>
      <p:pic>
        <p:nvPicPr>
          <p:cNvPr id="86020" name="Picture 4" descr="Stick Guy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67640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1" name="Picture 5" descr="image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19200" y="381000"/>
            <a:ext cx="842963"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2" name="TextBox 7"/>
          <p:cNvSpPr txBox="1">
            <a:spLocks noChangeArrowheads="1"/>
          </p:cNvSpPr>
          <p:nvPr/>
        </p:nvSpPr>
        <p:spPr bwMode="auto">
          <a:xfrm>
            <a:off x="1905000" y="1524000"/>
            <a:ext cx="3871913"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sz="4400" b="1">
                <a:solidFill>
                  <a:srgbClr val="FFFFFF"/>
                </a:solidFill>
                <a:ea typeface="MS PGothic" pitchFamily="34" charset="-128"/>
              </a:rPr>
              <a:t>AND NOW…</a:t>
            </a:r>
          </a:p>
          <a:p>
            <a:pPr eaLnBrk="1" fontAlgn="base" hangingPunct="1">
              <a:spcBef>
                <a:spcPct val="0"/>
              </a:spcBef>
              <a:spcAft>
                <a:spcPct val="0"/>
              </a:spcAft>
            </a:pPr>
            <a:r>
              <a:rPr lang="en-US" sz="4400" b="1">
                <a:solidFill>
                  <a:srgbClr val="FFFFFF"/>
                </a:solidFill>
                <a:ea typeface="MS PGothic" pitchFamily="34" charset="-128"/>
              </a:rPr>
              <a:t> IT’S</a:t>
            </a:r>
          </a:p>
          <a:p>
            <a:pPr eaLnBrk="1" fontAlgn="base" hangingPunct="1">
              <a:spcBef>
                <a:spcPct val="0"/>
              </a:spcBef>
              <a:spcAft>
                <a:spcPct val="0"/>
              </a:spcAft>
            </a:pPr>
            <a:r>
              <a:rPr lang="en-US" sz="4400" b="1">
                <a:solidFill>
                  <a:srgbClr val="FFFFFF"/>
                </a:solidFill>
                <a:ea typeface="MS PGothic" pitchFamily="34" charset="-128"/>
              </a:rPr>
              <a:t> YOUR TURN!</a:t>
            </a:r>
          </a:p>
          <a:p>
            <a:pPr eaLnBrk="1" fontAlgn="base" hangingPunct="1">
              <a:spcBef>
                <a:spcPct val="0"/>
              </a:spcBef>
              <a:spcAft>
                <a:spcPct val="0"/>
              </a:spcAft>
            </a:pPr>
            <a:r>
              <a:rPr lang="en-US" sz="4400" b="1">
                <a:solidFill>
                  <a:srgbClr val="FFFFFF"/>
                </a:solidFill>
                <a:ea typeface="MS PGothic" pitchFamily="34" charset="-128"/>
              </a:rPr>
              <a:t> </a:t>
            </a:r>
          </a:p>
          <a:p>
            <a:pPr eaLnBrk="1" fontAlgn="base" hangingPunct="1">
              <a:spcBef>
                <a:spcPct val="0"/>
              </a:spcBef>
              <a:spcAft>
                <a:spcPct val="0"/>
              </a:spcAft>
            </a:pPr>
            <a:endParaRPr lang="en-US" sz="4400" b="1">
              <a:solidFill>
                <a:srgbClr val="FFFFFF"/>
              </a:solidFill>
              <a:ea typeface="MS PGothic" pitchFamily="34" charset="-128"/>
            </a:endParaRPr>
          </a:p>
        </p:txBody>
      </p:sp>
      <p:pic>
        <p:nvPicPr>
          <p:cNvPr id="86023" name="Picture 5" descr="C:\Users\ThinkingMaps\Desktop\Clip Art\Constructing\adults planning.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2971800"/>
            <a:ext cx="2743200" cy="319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3612063"/>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4191000" y="228600"/>
            <a:ext cx="4800600" cy="6248400"/>
            <a:chOff x="2496" y="240"/>
            <a:chExt cx="3024" cy="3888"/>
          </a:xfrm>
        </p:grpSpPr>
        <p:sp>
          <p:nvSpPr>
            <p:cNvPr id="87058" name="Rectangle 10"/>
            <p:cNvSpPr>
              <a:spLocks noChangeArrowheads="1"/>
            </p:cNvSpPr>
            <p:nvPr/>
          </p:nvSpPr>
          <p:spPr bwMode="auto">
            <a:xfrm>
              <a:off x="2640" y="240"/>
              <a:ext cx="2880" cy="3888"/>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87059" name="Line 17"/>
            <p:cNvSpPr>
              <a:spLocks noChangeShapeType="1"/>
            </p:cNvSpPr>
            <p:nvPr/>
          </p:nvSpPr>
          <p:spPr bwMode="auto">
            <a:xfrm flipV="1">
              <a:off x="2496" y="432"/>
              <a:ext cx="864" cy="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pitchFamily="34" charset="0"/>
              </a:endParaRPr>
            </a:p>
          </p:txBody>
        </p:sp>
      </p:grpSp>
      <p:sp>
        <p:nvSpPr>
          <p:cNvPr id="87043" name="Rectangle 6"/>
          <p:cNvSpPr>
            <a:spLocks noChangeArrowheads="1"/>
          </p:cNvSpPr>
          <p:nvPr/>
        </p:nvSpPr>
        <p:spPr bwMode="auto">
          <a:xfrm>
            <a:off x="5257800" y="381000"/>
            <a:ext cx="3016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50000"/>
              </a:spcBef>
              <a:spcAft>
                <a:spcPct val="0"/>
              </a:spcAft>
            </a:pPr>
            <a:r>
              <a:rPr lang="en-US" b="1">
                <a:solidFill>
                  <a:srgbClr val="FFFFFF"/>
                </a:solidFill>
                <a:latin typeface="Arial" pitchFamily="34" charset="0"/>
              </a:rPr>
              <a:t>“TITLE OF THE ARTICLE"</a:t>
            </a:r>
          </a:p>
        </p:txBody>
      </p:sp>
      <p:sp>
        <p:nvSpPr>
          <p:cNvPr id="87044" name="Rectangle 7"/>
          <p:cNvSpPr>
            <a:spLocks noChangeArrowheads="1"/>
          </p:cNvSpPr>
          <p:nvPr/>
        </p:nvSpPr>
        <p:spPr bwMode="auto">
          <a:xfrm>
            <a:off x="5867400" y="4114800"/>
            <a:ext cx="2819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50000"/>
              </a:spcBef>
              <a:spcAft>
                <a:spcPct val="0"/>
              </a:spcAft>
            </a:pPr>
            <a:r>
              <a:rPr lang="en-US" b="1">
                <a:solidFill>
                  <a:srgbClr val="FFFFFF"/>
                </a:solidFill>
                <a:latin typeface="Arial" pitchFamily="34" charset="0"/>
              </a:rPr>
              <a:t>SUMMARY</a:t>
            </a:r>
          </a:p>
        </p:txBody>
      </p:sp>
      <p:pic>
        <p:nvPicPr>
          <p:cNvPr id="87045" name="Picture 6" descr="Double Bubble Map Template"/>
          <p:cNvPicPr>
            <a:picLocks noChangeAspect="1" noChangeArrowheads="1"/>
          </p:cNvPicPr>
          <p:nvPr/>
        </p:nvPicPr>
        <p:blipFill>
          <a:blip r:embed="rId2" cstate="print">
            <a:extLst>
              <a:ext uri="{28A0092B-C50C-407E-A947-70E740481C1C}">
                <a14:useLocalDpi xmlns:a14="http://schemas.microsoft.com/office/drawing/2010/main" val="0"/>
              </a:ext>
            </a:extLst>
          </a:blip>
          <a:srcRect l="1840" t="19836" r="1840" b="19836"/>
          <a:stretch>
            <a:fillRect/>
          </a:stretch>
        </p:blipFill>
        <p:spPr bwMode="auto">
          <a:xfrm>
            <a:off x="6553200" y="1371600"/>
            <a:ext cx="2057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6" name="Picture 9" descr="Brace Map Template"/>
          <p:cNvPicPr>
            <a:picLocks noChangeAspect="1" noChangeArrowheads="1"/>
          </p:cNvPicPr>
          <p:nvPr/>
        </p:nvPicPr>
        <p:blipFill>
          <a:blip r:embed="rId3">
            <a:extLst>
              <a:ext uri="{28A0092B-C50C-407E-A947-70E740481C1C}">
                <a14:useLocalDpi xmlns:a14="http://schemas.microsoft.com/office/drawing/2010/main" val="0"/>
              </a:ext>
            </a:extLst>
          </a:blip>
          <a:srcRect l="20753" t="21526" r="31075" b="24237"/>
          <a:stretch>
            <a:fillRect/>
          </a:stretch>
        </p:blipFill>
        <p:spPr bwMode="auto">
          <a:xfrm>
            <a:off x="4572000" y="990600"/>
            <a:ext cx="1430338" cy="202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7" name="Picture 8" descr="Tree Map Template"/>
          <p:cNvPicPr>
            <a:picLocks noChangeAspect="1" noChangeArrowheads="1"/>
          </p:cNvPicPr>
          <p:nvPr/>
        </p:nvPicPr>
        <p:blipFill>
          <a:blip r:embed="rId4">
            <a:extLst>
              <a:ext uri="{28A0092B-C50C-407E-A947-70E740481C1C}">
                <a14:useLocalDpi xmlns:a14="http://schemas.microsoft.com/office/drawing/2010/main" val="0"/>
              </a:ext>
            </a:extLst>
          </a:blip>
          <a:srcRect l="10703" t="28688" r="10701" b="22131"/>
          <a:stretch>
            <a:fillRect/>
          </a:stretch>
        </p:blipFill>
        <p:spPr bwMode="auto">
          <a:xfrm>
            <a:off x="5943600" y="3581400"/>
            <a:ext cx="2667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4" name="Text Box 2"/>
          <p:cNvSpPr txBox="1">
            <a:spLocks noChangeArrowheads="1"/>
          </p:cNvSpPr>
          <p:nvPr/>
        </p:nvSpPr>
        <p:spPr bwMode="auto">
          <a:xfrm>
            <a:off x="228600" y="-6350"/>
            <a:ext cx="1143000" cy="706438"/>
          </a:xfrm>
          <a:prstGeom prst="rect">
            <a:avLst/>
          </a:prstGeom>
          <a:noFill/>
          <a:ln w="9525">
            <a:noFill/>
            <a:miter lim="800000"/>
            <a:headEnd/>
            <a:tailEnd/>
          </a:ln>
          <a:effectLst>
            <a:outerShdw blurRad="50800" dist="38100" dir="2700000" algn="tl" rotWithShape="0">
              <a:prstClr val="black">
                <a:alpha val="40000"/>
              </a:prstClr>
            </a:outerShdw>
          </a:effectLst>
        </p:spPr>
        <p:txBody>
          <a:bodyPr>
            <a:spAutoFit/>
          </a:bodyPr>
          <a:lstStyle/>
          <a:p>
            <a:pPr algn="ctr" fontAlgn="base">
              <a:spcBef>
                <a:spcPct val="50000"/>
              </a:spcBef>
              <a:spcAft>
                <a:spcPct val="0"/>
              </a:spcAft>
              <a:defRPr/>
            </a:pPr>
            <a:r>
              <a:rPr lang="en-US" sz="1600" b="1" dirty="0">
                <a:solidFill>
                  <a:srgbClr val="FFFF00"/>
                </a:solidFill>
                <a:latin typeface="Arial" charset="0"/>
              </a:rPr>
              <a:t>PART 4 </a:t>
            </a:r>
          </a:p>
          <a:p>
            <a:pPr algn="ctr" fontAlgn="base">
              <a:spcBef>
                <a:spcPct val="50000"/>
              </a:spcBef>
              <a:spcAft>
                <a:spcPct val="0"/>
              </a:spcAft>
              <a:defRPr/>
            </a:pPr>
            <a:endParaRPr lang="en-US" sz="1600" b="1" dirty="0">
              <a:solidFill>
                <a:srgbClr val="FFFFFF"/>
              </a:solidFill>
              <a:latin typeface="Arial" charset="0"/>
            </a:endParaRPr>
          </a:p>
        </p:txBody>
      </p:sp>
      <p:sp>
        <p:nvSpPr>
          <p:cNvPr id="87049" name="Rectangle 10"/>
          <p:cNvSpPr>
            <a:spLocks noChangeArrowheads="1"/>
          </p:cNvSpPr>
          <p:nvPr/>
        </p:nvSpPr>
        <p:spPr bwMode="auto">
          <a:xfrm>
            <a:off x="4572000" y="990600"/>
            <a:ext cx="1600200" cy="20574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87050" name="Rectangle 10"/>
          <p:cNvSpPr>
            <a:spLocks noChangeArrowheads="1"/>
          </p:cNvSpPr>
          <p:nvPr/>
        </p:nvSpPr>
        <p:spPr bwMode="auto">
          <a:xfrm>
            <a:off x="6477000" y="1371600"/>
            <a:ext cx="2209800" cy="16002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87051" name="Rectangle 10"/>
          <p:cNvSpPr>
            <a:spLocks noChangeArrowheads="1"/>
          </p:cNvSpPr>
          <p:nvPr/>
        </p:nvSpPr>
        <p:spPr bwMode="auto">
          <a:xfrm>
            <a:off x="5943600" y="3581400"/>
            <a:ext cx="2667000" cy="15240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87052" name="Rectangle 10"/>
          <p:cNvSpPr>
            <a:spLocks noChangeArrowheads="1"/>
          </p:cNvSpPr>
          <p:nvPr/>
        </p:nvSpPr>
        <p:spPr bwMode="auto">
          <a:xfrm>
            <a:off x="4343400" y="0"/>
            <a:ext cx="4800600" cy="6858000"/>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111635" name="TextBox 26"/>
          <p:cNvSpPr txBox="1">
            <a:spLocks noChangeArrowheads="1"/>
          </p:cNvSpPr>
          <p:nvPr/>
        </p:nvSpPr>
        <p:spPr bwMode="auto">
          <a:xfrm>
            <a:off x="4953000" y="5486400"/>
            <a:ext cx="3962400" cy="646113"/>
          </a:xfrm>
          <a:prstGeom prst="rect">
            <a:avLst/>
          </a:prstGeom>
          <a:noFill/>
          <a:ln w="9525">
            <a:noFill/>
            <a:miter lim="800000"/>
            <a:headEnd/>
            <a:tailEnd/>
          </a:ln>
        </p:spPr>
        <p:txBody>
          <a:bodyPr>
            <a:spAutoFit/>
          </a:bodyPr>
          <a:lstStyle/>
          <a:p>
            <a:pPr fontAlgn="base">
              <a:spcBef>
                <a:spcPct val="0"/>
              </a:spcBef>
              <a:spcAft>
                <a:spcPct val="0"/>
              </a:spcAft>
              <a:defRPr/>
            </a:pPr>
            <a:r>
              <a:rPr lang="en-US" b="1" dirty="0">
                <a:solidFill>
                  <a:srgbClr val="FF0000"/>
                </a:solidFill>
                <a:latin typeface="Arial" charset="0"/>
              </a:rPr>
              <a:t> SO WHAT I NOW UNDERSTAND</a:t>
            </a:r>
            <a:r>
              <a:rPr lang="en-US" dirty="0">
                <a:solidFill>
                  <a:srgbClr val="FF0000"/>
                </a:solidFill>
                <a:latin typeface="Arial" charset="0"/>
              </a:rPr>
              <a:t>…</a:t>
            </a:r>
          </a:p>
          <a:p>
            <a:pPr fontAlgn="base">
              <a:spcBef>
                <a:spcPct val="0"/>
              </a:spcBef>
              <a:spcAft>
                <a:spcPct val="0"/>
              </a:spcAft>
              <a:defRPr/>
            </a:pPr>
            <a:r>
              <a:rPr lang="en-US" b="1" dirty="0">
                <a:solidFill>
                  <a:srgbClr val="2D2D8A">
                    <a:lumMod val="75000"/>
                  </a:srgbClr>
                </a:solidFill>
                <a:latin typeface="Arial" charset="0"/>
              </a:rPr>
              <a:t>THIS IS IMPORTANT BECAUSE…</a:t>
            </a:r>
          </a:p>
        </p:txBody>
      </p:sp>
      <p:sp>
        <p:nvSpPr>
          <p:cNvPr id="87054" name="Text Box 3"/>
          <p:cNvSpPr txBox="1">
            <a:spLocks noChangeArrowheads="1"/>
          </p:cNvSpPr>
          <p:nvPr/>
        </p:nvSpPr>
        <p:spPr bwMode="auto">
          <a:xfrm>
            <a:off x="0" y="1752600"/>
            <a:ext cx="4038600" cy="862013"/>
          </a:xfrm>
          <a:prstGeom prst="rect">
            <a:avLst/>
          </a:prstGeom>
          <a:solidFill>
            <a:srgbClr val="CCFFCC"/>
          </a:solidFill>
          <a:ln w="38100">
            <a:solidFill>
              <a:srgbClr val="000000"/>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2000" b="1">
                <a:solidFill>
                  <a:srgbClr val="002060"/>
                </a:solidFill>
                <a:latin typeface="Calibri" pitchFamily="34" charset="0"/>
                <a:ea typeface="MS PGothic" pitchFamily="34" charset="-128"/>
              </a:rPr>
              <a:t>Frame the Frame around each Map</a:t>
            </a:r>
          </a:p>
          <a:p>
            <a:pPr algn="ctr" fontAlgn="base">
              <a:spcBef>
                <a:spcPct val="50000"/>
              </a:spcBef>
              <a:spcAft>
                <a:spcPct val="0"/>
              </a:spcAft>
            </a:pPr>
            <a:r>
              <a:rPr lang="en-US" sz="2000" b="1">
                <a:solidFill>
                  <a:srgbClr val="002060"/>
                </a:solidFill>
                <a:latin typeface="Calibri" pitchFamily="34" charset="0"/>
                <a:ea typeface="MS PGothic" pitchFamily="34" charset="-128"/>
              </a:rPr>
              <a:t>And write  Summary  Statement.</a:t>
            </a:r>
          </a:p>
        </p:txBody>
      </p:sp>
      <p:sp>
        <p:nvSpPr>
          <p:cNvPr id="23" name="Text Box 3"/>
          <p:cNvSpPr txBox="1">
            <a:spLocks noChangeArrowheads="1"/>
          </p:cNvSpPr>
          <p:nvPr/>
        </p:nvSpPr>
        <p:spPr bwMode="auto">
          <a:xfrm>
            <a:off x="0" y="3810000"/>
            <a:ext cx="3962400" cy="1631950"/>
          </a:xfrm>
          <a:prstGeom prst="rect">
            <a:avLst/>
          </a:prstGeom>
          <a:solidFill>
            <a:srgbClr val="CCFFCC"/>
          </a:solidFill>
          <a:ln w="38100">
            <a:solidFill>
              <a:srgbClr val="000000"/>
            </a:solidFill>
            <a:miter lim="800000"/>
            <a:headEnd/>
            <a:tailEnd/>
          </a:ln>
        </p:spPr>
        <p:txBody>
          <a:bodyPr>
            <a:spAutoFit/>
          </a:bodyPr>
          <a:lstStyle/>
          <a:p>
            <a:pPr algn="ctr" eaLnBrk="0" fontAlgn="base" hangingPunct="0">
              <a:spcBef>
                <a:spcPct val="50000"/>
              </a:spcBef>
              <a:spcAft>
                <a:spcPct val="0"/>
              </a:spcAft>
              <a:defRPr/>
            </a:pPr>
            <a:r>
              <a:rPr lang="en-US" sz="2000" b="1" dirty="0">
                <a:solidFill>
                  <a:srgbClr val="002060"/>
                </a:solidFill>
                <a:latin typeface="Calibri" pitchFamily="34" charset="0"/>
              </a:rPr>
              <a:t>Now  Frame all of your Maps and write  </a:t>
            </a:r>
            <a:r>
              <a:rPr lang="en-US" sz="2000" b="1" dirty="0">
                <a:solidFill>
                  <a:srgbClr val="FF0000"/>
                </a:solidFill>
                <a:latin typeface="Calibri" pitchFamily="34" charset="0"/>
              </a:rPr>
              <a:t>SO WHAT …</a:t>
            </a:r>
          </a:p>
          <a:p>
            <a:pPr algn="ctr" eaLnBrk="0" fontAlgn="base" hangingPunct="0">
              <a:spcBef>
                <a:spcPct val="50000"/>
              </a:spcBef>
              <a:spcAft>
                <a:spcPct val="0"/>
              </a:spcAft>
              <a:defRPr/>
            </a:pPr>
            <a:r>
              <a:rPr lang="en-US" sz="2000" b="1" dirty="0">
                <a:solidFill>
                  <a:srgbClr val="2D2D8A">
                    <a:lumMod val="75000"/>
                  </a:srgbClr>
                </a:solidFill>
                <a:latin typeface="Calibri" pitchFamily="34" charset="0"/>
              </a:rPr>
              <a:t>SO WHY…</a:t>
            </a:r>
          </a:p>
          <a:p>
            <a:pPr algn="ctr" eaLnBrk="0" fontAlgn="base" hangingPunct="0">
              <a:spcBef>
                <a:spcPct val="50000"/>
              </a:spcBef>
              <a:spcAft>
                <a:spcPct val="0"/>
              </a:spcAft>
              <a:defRPr/>
            </a:pPr>
            <a:r>
              <a:rPr lang="en-US" sz="2000" b="1" dirty="0">
                <a:solidFill>
                  <a:srgbClr val="2D2D8A">
                    <a:lumMod val="75000"/>
                  </a:srgbClr>
                </a:solidFill>
                <a:latin typeface="Calibri" pitchFamily="34" charset="0"/>
              </a:rPr>
              <a:t>STATEMENTS</a:t>
            </a:r>
          </a:p>
        </p:txBody>
      </p:sp>
      <p:pic>
        <p:nvPicPr>
          <p:cNvPr id="87056" name="Picture 4"/>
          <p:cNvPicPr>
            <a:picLocks noChangeAspect="1" noChangeArrowheads="1"/>
          </p:cNvPicPr>
          <p:nvPr/>
        </p:nvPicPr>
        <p:blipFill>
          <a:blip r:embed="rId5">
            <a:extLst>
              <a:ext uri="{28A0092B-C50C-407E-A947-70E740481C1C}">
                <a14:useLocalDpi xmlns:a14="http://schemas.microsoft.com/office/drawing/2010/main" val="0"/>
              </a:ext>
            </a:extLst>
          </a:blip>
          <a:srcRect l="16795" t="32292" r="67842" b="56165"/>
          <a:stretch>
            <a:fillRect/>
          </a:stretch>
        </p:blipFill>
        <p:spPr bwMode="auto">
          <a:xfrm>
            <a:off x="762000" y="457200"/>
            <a:ext cx="224790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Down Arrow 25"/>
          <p:cNvSpPr/>
          <p:nvPr/>
        </p:nvSpPr>
        <p:spPr>
          <a:xfrm>
            <a:off x="1752600" y="2895600"/>
            <a:ext cx="609600" cy="685800"/>
          </a:xfrm>
          <a:prstGeom prst="downArrow">
            <a:avLst/>
          </a:prstGeom>
          <a:solidFill>
            <a:srgbClr val="FFFF00"/>
          </a:solid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srgbClr val="FFFFFF"/>
              </a:solidFill>
            </a:endParaRPr>
          </a:p>
        </p:txBody>
      </p:sp>
    </p:spTree>
    <p:extLst>
      <p:ext uri="{BB962C8B-B14F-4D97-AF65-F5344CB8AC3E}">
        <p14:creationId xmlns:p14="http://schemas.microsoft.com/office/powerpoint/2010/main" val="19377382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smtClean="0">
                <a:solidFill>
                  <a:schemeClr val="bg1"/>
                </a:solidFill>
              </a:rPr>
              <a:t>Now… take it off your Maps and</a:t>
            </a:r>
            <a:br>
              <a:rPr lang="en-US" smtClean="0">
                <a:solidFill>
                  <a:schemeClr val="bg1"/>
                </a:solidFill>
              </a:rPr>
            </a:br>
            <a:r>
              <a:rPr lang="en-US" smtClean="0">
                <a:solidFill>
                  <a:schemeClr val="bg1"/>
                </a:solidFill>
              </a:rPr>
              <a:t>Write a Summary Paragraph</a:t>
            </a:r>
          </a:p>
        </p:txBody>
      </p:sp>
      <p:sp>
        <p:nvSpPr>
          <p:cNvPr id="88067" name="Rectangle 10"/>
          <p:cNvSpPr>
            <a:spLocks noGrp="1" noChangeArrowheads="1"/>
          </p:cNvSpPr>
          <p:nvPr>
            <p:ph sz="half" idx="2"/>
          </p:nvPr>
        </p:nvSpPr>
        <p:spPr>
          <a:xfrm>
            <a:off x="0" y="2209800"/>
            <a:ext cx="9144000" cy="3733800"/>
          </a:xfrm>
          <a:ln w="57150">
            <a:solidFill>
              <a:srgbClr val="FF0000"/>
            </a:solidFill>
            <a:miter lim="800000"/>
            <a:headEnd/>
            <a:tailEnd/>
          </a:ln>
        </p:spPr>
        <p:txBody>
          <a:bodyPr wrap="none" anchor="ctr"/>
          <a:lstStyle/>
          <a:p>
            <a:endParaRPr lang="en-US" smtClean="0"/>
          </a:p>
        </p:txBody>
      </p:sp>
      <p:sp>
        <p:nvSpPr>
          <p:cNvPr id="88068" name="Text Box 7"/>
          <p:cNvSpPr txBox="1">
            <a:spLocks noChangeArrowheads="1"/>
          </p:cNvSpPr>
          <p:nvPr/>
        </p:nvSpPr>
        <p:spPr bwMode="auto">
          <a:xfrm>
            <a:off x="381000" y="2362200"/>
            <a:ext cx="8534400" cy="3232150"/>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400" b="1">
                <a:solidFill>
                  <a:srgbClr val="000000"/>
                </a:solidFill>
                <a:ea typeface="MS PGothic" pitchFamily="34" charset="-128"/>
              </a:rPr>
              <a:t>SUMMARY</a:t>
            </a:r>
          </a:p>
          <a:p>
            <a:pPr eaLnBrk="1" fontAlgn="base" hangingPunct="1">
              <a:spcBef>
                <a:spcPct val="50000"/>
              </a:spcBef>
              <a:spcAft>
                <a:spcPct val="0"/>
              </a:spcAft>
            </a:pPr>
            <a:r>
              <a:rPr lang="en-US" sz="3200" b="1">
                <a:solidFill>
                  <a:srgbClr val="000000"/>
                </a:solidFill>
                <a:ea typeface="MS PGothic" pitchFamily="34" charset="-128"/>
              </a:rPr>
              <a:t>So What… </a:t>
            </a:r>
            <a:r>
              <a:rPr lang="en-US" sz="2800" b="1">
                <a:solidFill>
                  <a:srgbClr val="000000"/>
                </a:solidFill>
                <a:ea typeface="MS PGothic" pitchFamily="34" charset="-128"/>
              </a:rPr>
              <a:t>is your topic sentence, then add the one sentence from each of  your Maps as detail statements.</a:t>
            </a:r>
          </a:p>
          <a:p>
            <a:pPr eaLnBrk="1" fontAlgn="base" hangingPunct="1">
              <a:spcBef>
                <a:spcPct val="50000"/>
              </a:spcBef>
              <a:spcAft>
                <a:spcPct val="0"/>
              </a:spcAft>
            </a:pPr>
            <a:r>
              <a:rPr lang="en-US" sz="3200" b="1">
                <a:solidFill>
                  <a:srgbClr val="000000"/>
                </a:solidFill>
                <a:ea typeface="MS PGothic" pitchFamily="34" charset="-128"/>
              </a:rPr>
              <a:t>So Why</a:t>
            </a:r>
            <a:r>
              <a:rPr lang="en-US" sz="2800" b="1">
                <a:solidFill>
                  <a:srgbClr val="000000"/>
                </a:solidFill>
                <a:ea typeface="MS PGothic" pitchFamily="34" charset="-128"/>
              </a:rPr>
              <a:t>… is your concluding statement that tells why this information is important</a:t>
            </a:r>
            <a:r>
              <a:rPr lang="en-US" b="1">
                <a:solidFill>
                  <a:srgbClr val="000000"/>
                </a:solidFill>
                <a:ea typeface="MS PGothic" pitchFamily="34" charset="-128"/>
              </a:rPr>
              <a:t>. </a:t>
            </a:r>
          </a:p>
        </p:txBody>
      </p:sp>
    </p:spTree>
    <p:extLst>
      <p:ext uri="{BB962C8B-B14F-4D97-AF65-F5344CB8AC3E}">
        <p14:creationId xmlns:p14="http://schemas.microsoft.com/office/powerpoint/2010/main" val="37629487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228600" y="304800"/>
            <a:ext cx="845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50000"/>
              </a:spcBef>
              <a:spcAft>
                <a:spcPct val="0"/>
              </a:spcAft>
            </a:pPr>
            <a:r>
              <a:rPr lang="en-US" sz="2400" b="1">
                <a:solidFill>
                  <a:srgbClr val="FFFF00"/>
                </a:solidFill>
                <a:ea typeface="MS PGothic" pitchFamily="34" charset="-128"/>
              </a:rPr>
              <a:t>From </a:t>
            </a:r>
            <a:r>
              <a:rPr lang="en-US" sz="2400" b="1" u="sng">
                <a:solidFill>
                  <a:srgbClr val="FFFF00"/>
                </a:solidFill>
                <a:ea typeface="MS PGothic" pitchFamily="34" charset="-128"/>
              </a:rPr>
              <a:t>The Brain and Reading</a:t>
            </a:r>
            <a:r>
              <a:rPr lang="en-US" sz="2400" b="1">
                <a:solidFill>
                  <a:srgbClr val="FFFF00"/>
                </a:solidFill>
                <a:ea typeface="MS PGothic" pitchFamily="34" charset="-128"/>
              </a:rPr>
              <a:t>.  ASCD Video Series</a:t>
            </a:r>
          </a:p>
        </p:txBody>
      </p:sp>
      <p:sp>
        <p:nvSpPr>
          <p:cNvPr id="22531" name="Text Box 3"/>
          <p:cNvSpPr txBox="1">
            <a:spLocks noChangeArrowheads="1"/>
          </p:cNvSpPr>
          <p:nvPr/>
        </p:nvSpPr>
        <p:spPr bwMode="auto">
          <a:xfrm>
            <a:off x="304800" y="1143000"/>
            <a:ext cx="88392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4800">
                <a:solidFill>
                  <a:srgbClr val="FFFFFF"/>
                </a:solidFill>
                <a:ea typeface="MS PGothic" pitchFamily="34" charset="-128"/>
              </a:rPr>
              <a:t>Getting at the Meaning</a:t>
            </a:r>
          </a:p>
          <a:p>
            <a:pPr algn="ctr" eaLnBrk="1" fontAlgn="base" hangingPunct="1">
              <a:spcBef>
                <a:spcPct val="50000"/>
              </a:spcBef>
              <a:spcAft>
                <a:spcPct val="0"/>
              </a:spcAft>
            </a:pPr>
            <a:r>
              <a:rPr lang="en-US" sz="2400" b="1">
                <a:solidFill>
                  <a:srgbClr val="FFFFFF"/>
                </a:solidFill>
                <a:ea typeface="MS PGothic" pitchFamily="34" charset="-128"/>
              </a:rPr>
              <a:t>How to Help Students Unpack Difficult Text</a:t>
            </a:r>
            <a:endParaRPr lang="en-US" sz="2400">
              <a:solidFill>
                <a:srgbClr val="FFFFFF"/>
              </a:solidFill>
              <a:ea typeface="MS PGothic" pitchFamily="34" charset="-128"/>
            </a:endParaRPr>
          </a:p>
          <a:p>
            <a:pPr algn="ctr" eaLnBrk="1" fontAlgn="base" hangingPunct="1">
              <a:spcBef>
                <a:spcPct val="50000"/>
              </a:spcBef>
              <a:spcAft>
                <a:spcPct val="0"/>
              </a:spcAft>
            </a:pPr>
            <a:r>
              <a:rPr lang="en-US" sz="2400">
                <a:solidFill>
                  <a:srgbClr val="FFFFFF"/>
                </a:solidFill>
                <a:ea typeface="MS PGothic" pitchFamily="34" charset="-128"/>
              </a:rPr>
              <a:t>Constructing meaning during reading means going back and forth between reading relatively small segments of text and discussing the ideas and making connections</a:t>
            </a:r>
            <a:r>
              <a:rPr lang="en-US">
                <a:solidFill>
                  <a:srgbClr val="FFFFFF"/>
                </a:solidFill>
                <a:ea typeface="MS PGothic" pitchFamily="34" charset="-128"/>
              </a:rPr>
              <a:t>.</a:t>
            </a:r>
            <a:endParaRPr lang="en-US" sz="4800">
              <a:solidFill>
                <a:srgbClr val="FFFFFF"/>
              </a:solidFill>
              <a:ea typeface="MS PGothic" pitchFamily="34" charset="-128"/>
            </a:endParaRPr>
          </a:p>
        </p:txBody>
      </p:sp>
      <p:sp>
        <p:nvSpPr>
          <p:cNvPr id="262148" name="Text Box 4"/>
          <p:cNvSpPr txBox="1">
            <a:spLocks noChangeArrowheads="1"/>
          </p:cNvSpPr>
          <p:nvPr/>
        </p:nvSpPr>
        <p:spPr bwMode="auto">
          <a:xfrm>
            <a:off x="914400" y="4876800"/>
            <a:ext cx="76962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50000"/>
              </a:spcBef>
              <a:spcAft>
                <a:spcPct val="0"/>
              </a:spcAft>
            </a:pPr>
            <a:r>
              <a:rPr lang="en-US" sz="2800">
                <a:solidFill>
                  <a:srgbClr val="FFFFFF"/>
                </a:solidFill>
                <a:ea typeface="MS PGothic" pitchFamily="34" charset="-128"/>
              </a:rPr>
              <a:t>Ask students to “construct” meaning instead of “barking at print.”</a:t>
            </a:r>
          </a:p>
        </p:txBody>
      </p:sp>
    </p:spTree>
    <p:extLst>
      <p:ext uri="{BB962C8B-B14F-4D97-AF65-F5344CB8AC3E}">
        <p14:creationId xmlns:p14="http://schemas.microsoft.com/office/powerpoint/2010/main" val="42230460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2148"/>
                                        </p:tgtEl>
                                        <p:attrNameLst>
                                          <p:attrName>style.visibility</p:attrName>
                                        </p:attrNameLst>
                                      </p:cBhvr>
                                      <p:to>
                                        <p:strVal val="visible"/>
                                      </p:to>
                                    </p:set>
                                    <p:anim calcmode="lin" valueType="num">
                                      <p:cBhvr additive="base">
                                        <p:cTn id="7" dur="500" fill="hold"/>
                                        <p:tgtEl>
                                          <p:spTgt spid="262148"/>
                                        </p:tgtEl>
                                        <p:attrNameLst>
                                          <p:attrName>ppt_x</p:attrName>
                                        </p:attrNameLst>
                                      </p:cBhvr>
                                      <p:tavLst>
                                        <p:tav tm="0">
                                          <p:val>
                                            <p:strVal val="#ppt_x"/>
                                          </p:val>
                                        </p:tav>
                                        <p:tav tm="100000">
                                          <p:val>
                                            <p:strVal val="#ppt_x"/>
                                          </p:val>
                                        </p:tav>
                                      </p:tavLst>
                                    </p:anim>
                                    <p:anim calcmode="lin" valueType="num">
                                      <p:cBhvr additive="base">
                                        <p:cTn id="8" dur="500" fill="hold"/>
                                        <p:tgtEl>
                                          <p:spTgt spid="262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Line 3"/>
          <p:cNvSpPr>
            <a:spLocks noChangeShapeType="1"/>
          </p:cNvSpPr>
          <p:nvPr/>
        </p:nvSpPr>
        <p:spPr bwMode="auto">
          <a:xfrm>
            <a:off x="0" y="685800"/>
            <a:ext cx="9144000" cy="0"/>
          </a:xfrm>
          <a:prstGeom prst="line">
            <a:avLst/>
          </a:prstGeom>
          <a:noFill/>
          <a:ln w="38100">
            <a:solidFill>
              <a:srgbClr val="FFFF00"/>
            </a:solidFill>
            <a:round/>
            <a:headEnd/>
            <a:tailEnd/>
          </a:ln>
          <a:extLst>
            <a:ext uri="{909E8E84-426E-40DD-AFC4-6F175D3DCCD1}">
              <a14:hiddenFill xmlns:a14="http://schemas.microsoft.com/office/drawing/2010/main">
                <a:noFill/>
              </a14:hiddenFill>
            </a:ext>
          </a:extLst>
        </p:spPr>
        <p:txBody>
          <a:bodyPr wrap="none" anchor="ctr"/>
          <a:lstStyle/>
          <a:p>
            <a:pPr fontAlgn="base">
              <a:spcBef>
                <a:spcPct val="0"/>
              </a:spcBef>
              <a:spcAft>
                <a:spcPct val="0"/>
              </a:spcAft>
            </a:pPr>
            <a:endParaRPr lang="en-US">
              <a:solidFill>
                <a:srgbClr val="000000"/>
              </a:solidFill>
              <a:latin typeface="Arial" pitchFamily="34" charset="0"/>
            </a:endParaRPr>
          </a:p>
        </p:txBody>
      </p:sp>
      <p:sp>
        <p:nvSpPr>
          <p:cNvPr id="23555" name="Text Box 4"/>
          <p:cNvSpPr txBox="1">
            <a:spLocks noChangeArrowheads="1"/>
          </p:cNvSpPr>
          <p:nvPr/>
        </p:nvSpPr>
        <p:spPr bwMode="auto">
          <a:xfrm>
            <a:off x="0" y="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3200" b="1">
                <a:solidFill>
                  <a:srgbClr val="FFFFFF"/>
                </a:solidFill>
                <a:ea typeface="MS PGothic" pitchFamily="34" charset="-128"/>
              </a:rPr>
              <a:t>Focusing on Literacy Links</a:t>
            </a:r>
          </a:p>
        </p:txBody>
      </p:sp>
      <p:pic>
        <p:nvPicPr>
          <p:cNvPr id="23556" name="Picture 6"/>
          <p:cNvPicPr>
            <a:picLocks noChangeAspect="1" noChangeArrowheads="1"/>
          </p:cNvPicPr>
          <p:nvPr/>
        </p:nvPicPr>
        <p:blipFill>
          <a:blip r:embed="rId3">
            <a:extLst>
              <a:ext uri="{28A0092B-C50C-407E-A947-70E740481C1C}">
                <a14:useLocalDpi xmlns:a14="http://schemas.microsoft.com/office/drawing/2010/main" val="0"/>
              </a:ext>
            </a:extLst>
          </a:blip>
          <a:srcRect l="50000" t="14366" r="2034" b="13542"/>
          <a:stretch>
            <a:fillRect/>
          </a:stretch>
        </p:blipFill>
        <p:spPr bwMode="auto">
          <a:xfrm>
            <a:off x="228600" y="990600"/>
            <a:ext cx="2514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 Box 7"/>
          <p:cNvSpPr txBox="1">
            <a:spLocks noChangeArrowheads="1"/>
          </p:cNvSpPr>
          <p:nvPr/>
        </p:nvSpPr>
        <p:spPr bwMode="auto">
          <a:xfrm>
            <a:off x="2438400" y="762000"/>
            <a:ext cx="68580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50000"/>
              </a:spcBef>
              <a:spcAft>
                <a:spcPct val="0"/>
              </a:spcAft>
            </a:pPr>
            <a:r>
              <a:rPr lang="en-US" sz="3200" b="1">
                <a:solidFill>
                  <a:srgbClr val="FFFFFF"/>
                </a:solidFill>
                <a:ea typeface="MS PGothic" pitchFamily="34" charset="-128"/>
              </a:rPr>
              <a:t>What do the 21</a:t>
            </a:r>
            <a:r>
              <a:rPr lang="en-US" sz="3200" b="1" baseline="30000">
                <a:solidFill>
                  <a:srgbClr val="FFFFFF"/>
                </a:solidFill>
                <a:ea typeface="MS PGothic" pitchFamily="34" charset="-128"/>
              </a:rPr>
              <a:t>st</a:t>
            </a:r>
            <a:r>
              <a:rPr lang="en-US" sz="3200" b="1">
                <a:solidFill>
                  <a:srgbClr val="FFFFFF"/>
                </a:solidFill>
                <a:ea typeface="MS PGothic" pitchFamily="34" charset="-128"/>
              </a:rPr>
              <a:t> Century Skills require?</a:t>
            </a:r>
          </a:p>
          <a:p>
            <a:pPr algn="ctr" fontAlgn="base">
              <a:spcBef>
                <a:spcPct val="50000"/>
              </a:spcBef>
              <a:spcAft>
                <a:spcPct val="0"/>
              </a:spcAft>
            </a:pPr>
            <a:r>
              <a:rPr lang="en-US" sz="3200" b="1">
                <a:solidFill>
                  <a:srgbClr val="FFFF00"/>
                </a:solidFill>
                <a:ea typeface="MS PGothic" pitchFamily="34" charset="-128"/>
              </a:rPr>
              <a:t>*Digital Age Literacy</a:t>
            </a:r>
          </a:p>
          <a:p>
            <a:pPr algn="ctr" fontAlgn="base">
              <a:spcBef>
                <a:spcPct val="50000"/>
              </a:spcBef>
              <a:spcAft>
                <a:spcPct val="0"/>
              </a:spcAft>
            </a:pPr>
            <a:r>
              <a:rPr lang="en-US" sz="3200" b="1">
                <a:solidFill>
                  <a:srgbClr val="FFFF00"/>
                </a:solidFill>
                <a:ea typeface="MS PGothic" pitchFamily="34" charset="-128"/>
              </a:rPr>
              <a:t>*Inventive Thinking-Intellectual Capital</a:t>
            </a:r>
          </a:p>
          <a:p>
            <a:pPr algn="ctr" fontAlgn="base">
              <a:spcBef>
                <a:spcPct val="50000"/>
              </a:spcBef>
              <a:spcAft>
                <a:spcPct val="0"/>
              </a:spcAft>
            </a:pPr>
            <a:r>
              <a:rPr lang="en-US" sz="3200" b="1">
                <a:solidFill>
                  <a:srgbClr val="FFFF00"/>
                </a:solidFill>
                <a:ea typeface="MS PGothic" pitchFamily="34" charset="-128"/>
              </a:rPr>
              <a:t>*Interactive Communication-Social/Personal Skills</a:t>
            </a:r>
          </a:p>
          <a:p>
            <a:pPr algn="ctr" fontAlgn="base">
              <a:spcBef>
                <a:spcPct val="50000"/>
              </a:spcBef>
              <a:spcAft>
                <a:spcPct val="0"/>
              </a:spcAft>
            </a:pPr>
            <a:r>
              <a:rPr lang="en-US" sz="3200" b="1">
                <a:solidFill>
                  <a:srgbClr val="FFFF00"/>
                </a:solidFill>
                <a:ea typeface="MS PGothic" pitchFamily="34" charset="-128"/>
              </a:rPr>
              <a:t>*Quality, State of the Art Results/Real World Applications</a:t>
            </a:r>
          </a:p>
          <a:p>
            <a:pPr algn="ctr" fontAlgn="base">
              <a:spcBef>
                <a:spcPct val="50000"/>
              </a:spcBef>
              <a:spcAft>
                <a:spcPct val="0"/>
              </a:spcAft>
            </a:pPr>
            <a:r>
              <a:rPr lang="en-US" sz="3200" b="1">
                <a:solidFill>
                  <a:srgbClr val="FFFFFF"/>
                </a:solidFill>
                <a:ea typeface="MS PGothic" pitchFamily="34" charset="-128"/>
              </a:rPr>
              <a:t>  </a:t>
            </a:r>
          </a:p>
        </p:txBody>
      </p:sp>
      <p:sp>
        <p:nvSpPr>
          <p:cNvPr id="23558" name="TextBox 6"/>
          <p:cNvSpPr txBox="1">
            <a:spLocks noChangeArrowheads="1"/>
          </p:cNvSpPr>
          <p:nvPr/>
        </p:nvSpPr>
        <p:spPr bwMode="auto">
          <a:xfrm>
            <a:off x="381000" y="6172200"/>
            <a:ext cx="3937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b="1">
                <a:solidFill>
                  <a:srgbClr val="000000"/>
                </a:solidFill>
                <a:ea typeface="MS PGothic" pitchFamily="34" charset="-128"/>
              </a:rPr>
              <a:t>*www.21STCENTURYSKILLS.ORG</a:t>
            </a:r>
          </a:p>
        </p:txBody>
      </p:sp>
    </p:spTree>
    <p:extLst>
      <p:ext uri="{BB962C8B-B14F-4D97-AF65-F5344CB8AC3E}">
        <p14:creationId xmlns:p14="http://schemas.microsoft.com/office/powerpoint/2010/main" val="1365249986"/>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2676</Words>
  <Application>Microsoft Office PowerPoint</Application>
  <PresentationFormat>On-screen Show (4:3)</PresentationFormat>
  <Paragraphs>497</Paragraphs>
  <Slides>72</Slides>
  <Notes>53</Notes>
  <HiddenSlides>7</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72</vt:i4>
      </vt:variant>
    </vt:vector>
  </HeadingPairs>
  <TitlesOfParts>
    <vt:vector size="77" baseType="lpstr">
      <vt:lpstr>Office Theme</vt:lpstr>
      <vt:lpstr>Default Design</vt:lpstr>
      <vt:lpstr>1_Default Design</vt:lpstr>
      <vt:lpstr>2_Default Design</vt:lpstr>
      <vt:lpstr>Clip</vt:lpstr>
      <vt:lpstr>Reading Comprehension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Northwest Regional Labs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MORE…. READING COMPREHENSION STRATEGIES  for  Literary/Informational Strands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Now… take it off your Maps and Write a Summary Paragraph</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Reading Comprehension</dc:title>
  <dc:creator>ThinkingMaps</dc:creator>
  <cp:lastModifiedBy>ThinkingMaps</cp:lastModifiedBy>
  <cp:revision>1</cp:revision>
  <dcterms:created xsi:type="dcterms:W3CDTF">2011-09-27T01:10:09Z</dcterms:created>
  <dcterms:modified xsi:type="dcterms:W3CDTF">2011-09-27T01:15:33Z</dcterms:modified>
</cp:coreProperties>
</file>